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337" r:id="rId2"/>
    <p:sldId id="272" r:id="rId3"/>
    <p:sldId id="273" r:id="rId4"/>
    <p:sldId id="274" r:id="rId5"/>
    <p:sldId id="276" r:id="rId6"/>
    <p:sldId id="277" r:id="rId7"/>
    <p:sldId id="280" r:id="rId8"/>
    <p:sldId id="281" r:id="rId9"/>
    <p:sldId id="282" r:id="rId10"/>
    <p:sldId id="284" r:id="rId11"/>
    <p:sldId id="278" r:id="rId12"/>
    <p:sldId id="285" r:id="rId13"/>
    <p:sldId id="287" r:id="rId14"/>
    <p:sldId id="286" r:id="rId15"/>
    <p:sldId id="290" r:id="rId16"/>
    <p:sldId id="283" r:id="rId17"/>
    <p:sldId id="288" r:id="rId18"/>
    <p:sldId id="289" r:id="rId19"/>
    <p:sldId id="291" r:id="rId20"/>
    <p:sldId id="387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0" r:id="rId30"/>
    <p:sldId id="302" r:id="rId31"/>
    <p:sldId id="303" r:id="rId32"/>
    <p:sldId id="304" r:id="rId33"/>
    <p:sldId id="305" r:id="rId34"/>
    <p:sldId id="306" r:id="rId35"/>
    <p:sldId id="357" r:id="rId36"/>
    <p:sldId id="308" r:id="rId37"/>
    <p:sldId id="310" r:id="rId38"/>
    <p:sldId id="311" r:id="rId39"/>
    <p:sldId id="312" r:id="rId40"/>
    <p:sldId id="313" r:id="rId41"/>
    <p:sldId id="318" r:id="rId42"/>
    <p:sldId id="314" r:id="rId43"/>
    <p:sldId id="315" r:id="rId44"/>
    <p:sldId id="316" r:id="rId45"/>
    <p:sldId id="317" r:id="rId46"/>
    <p:sldId id="307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8" r:id="rId65"/>
    <p:sldId id="339" r:id="rId66"/>
    <p:sldId id="340" r:id="rId67"/>
    <p:sldId id="341" r:id="rId68"/>
    <p:sldId id="342" r:id="rId69"/>
    <p:sldId id="344" r:id="rId70"/>
    <p:sldId id="343" r:id="rId71"/>
    <p:sldId id="346" r:id="rId72"/>
    <p:sldId id="347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74" r:id="rId90"/>
    <p:sldId id="376" r:id="rId91"/>
    <p:sldId id="373" r:id="rId92"/>
    <p:sldId id="377" r:id="rId93"/>
    <p:sldId id="378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80E"/>
    <a:srgbClr val="EF801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7646" autoAdjust="0"/>
  </p:normalViewPr>
  <p:slideViewPr>
    <p:cSldViewPr>
      <p:cViewPr varScale="1">
        <p:scale>
          <a:sx n="116" d="100"/>
          <a:sy n="116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79D-006B-4EB0-A58F-D8E7DB54B8E0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3E440-0801-4A28-9A71-56ED96A334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028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84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817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61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13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64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6361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826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36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77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37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2708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780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79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44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2150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404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7996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117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2641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81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46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845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76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735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77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5676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78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93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16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79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5054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921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921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93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92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6727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90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736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91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719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5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E474-1FD4-4914-80C5-02262703FB3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214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897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352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3E440-0801-4A28-9A71-56ED96A334A0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411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ator's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"/>
            <a:ext cx="7886700" cy="5735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50" y="6508283"/>
            <a:ext cx="3430750" cy="3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2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332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910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B6F1-E785-4548-AD9C-6531BE73345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B438-F8FA-40E8-9726-24C06856A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cilitator's Gu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66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15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"/>
            <a:ext cx="7886700" cy="573577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75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11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45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92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207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45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DE44-C159-4FC0-91E7-AFD3F9C98893}" type="datetimeFigureOut">
              <a:rPr lang="en-NZ" smtClean="0"/>
              <a:t>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55F0-1C46-42DD-A371-259B35D027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099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9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22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image" Target="../media/image49.png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image" Target="../media/image22.png"/><Relationship Id="rId16" Type="http://schemas.openxmlformats.org/officeDocument/2006/relationships/image" Target="../media/image62.png"/><Relationship Id="rId20" Type="http://schemas.openxmlformats.org/officeDocument/2006/relationships/image" Target="../media/image74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53.png"/><Relationship Id="rId21" Type="http://schemas.openxmlformats.org/officeDocument/2006/relationships/image" Target="../media/image66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22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49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5.png"/><Relationship Id="rId4" Type="http://schemas.openxmlformats.org/officeDocument/2006/relationships/image" Target="../media/image76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2.png"/><Relationship Id="rId3" Type="http://schemas.openxmlformats.org/officeDocument/2006/relationships/image" Target="../media/image55.png"/><Relationship Id="rId21" Type="http://schemas.openxmlformats.org/officeDocument/2006/relationships/image" Target="../media/image66.png"/><Relationship Id="rId7" Type="http://schemas.openxmlformats.org/officeDocument/2006/relationships/image" Target="../media/image5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1.png"/><Relationship Id="rId2" Type="http://schemas.openxmlformats.org/officeDocument/2006/relationships/image" Target="../media/image22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6.png"/><Relationship Id="rId24" Type="http://schemas.openxmlformats.org/officeDocument/2006/relationships/image" Target="../media/image70.png"/><Relationship Id="rId5" Type="http://schemas.openxmlformats.org/officeDocument/2006/relationships/image" Target="../media/image76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7.png"/><Relationship Id="rId10" Type="http://schemas.openxmlformats.org/officeDocument/2006/relationships/image" Target="../media/image54.png"/><Relationship Id="rId19" Type="http://schemas.openxmlformats.org/officeDocument/2006/relationships/image" Target="../media/image64.png"/><Relationship Id="rId4" Type="http://schemas.openxmlformats.org/officeDocument/2006/relationships/image" Target="../media/image78.png"/><Relationship Id="rId9" Type="http://schemas.openxmlformats.org/officeDocument/2006/relationships/image" Target="../media/image52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3.png"/><Relationship Id="rId30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2.png"/><Relationship Id="rId3" Type="http://schemas.openxmlformats.org/officeDocument/2006/relationships/image" Target="../media/image66.png"/><Relationship Id="rId21" Type="http://schemas.openxmlformats.org/officeDocument/2006/relationships/image" Target="../media/image80.png"/><Relationship Id="rId7" Type="http://schemas.openxmlformats.org/officeDocument/2006/relationships/image" Target="../media/image5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1.png"/><Relationship Id="rId2" Type="http://schemas.openxmlformats.org/officeDocument/2006/relationships/image" Target="../media/image22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6.png"/><Relationship Id="rId24" Type="http://schemas.openxmlformats.org/officeDocument/2006/relationships/image" Target="../media/image68.png"/><Relationship Id="rId5" Type="http://schemas.openxmlformats.org/officeDocument/2006/relationships/image" Target="../media/image76.png"/><Relationship Id="rId15" Type="http://schemas.openxmlformats.org/officeDocument/2006/relationships/image" Target="../media/image60.png"/><Relationship Id="rId23" Type="http://schemas.openxmlformats.org/officeDocument/2006/relationships/image" Target="../media/image67.png"/><Relationship Id="rId28" Type="http://schemas.openxmlformats.org/officeDocument/2006/relationships/image" Target="../media/image74.png"/><Relationship Id="rId10" Type="http://schemas.openxmlformats.org/officeDocument/2006/relationships/image" Target="../media/image54.png"/><Relationship Id="rId19" Type="http://schemas.openxmlformats.org/officeDocument/2006/relationships/image" Target="../media/image64.png"/><Relationship Id="rId31" Type="http://schemas.openxmlformats.org/officeDocument/2006/relationships/image" Target="../media/image78.png"/><Relationship Id="rId4" Type="http://schemas.openxmlformats.org/officeDocument/2006/relationships/image" Target="../media/image79.png"/><Relationship Id="rId9" Type="http://schemas.openxmlformats.org/officeDocument/2006/relationships/image" Target="../media/image52.png"/><Relationship Id="rId14" Type="http://schemas.openxmlformats.org/officeDocument/2006/relationships/image" Target="../media/image59.png"/><Relationship Id="rId22" Type="http://schemas.openxmlformats.org/officeDocument/2006/relationships/image" Target="../media/image81.png"/><Relationship Id="rId27" Type="http://schemas.openxmlformats.org/officeDocument/2006/relationships/image" Target="../media/image73.png"/><Relationship Id="rId30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26" Type="http://schemas.openxmlformats.org/officeDocument/2006/relationships/image" Target="../media/image77.png"/><Relationship Id="rId3" Type="http://schemas.openxmlformats.org/officeDocument/2006/relationships/image" Target="../media/image76.png"/><Relationship Id="rId21" Type="http://schemas.openxmlformats.org/officeDocument/2006/relationships/image" Target="../media/image7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2.png"/><Relationship Id="rId25" Type="http://schemas.openxmlformats.org/officeDocument/2006/relationships/image" Target="../media/image75.png"/><Relationship Id="rId2" Type="http://schemas.openxmlformats.org/officeDocument/2006/relationships/image" Target="../media/image22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80.png"/><Relationship Id="rId24" Type="http://schemas.openxmlformats.org/officeDocument/2006/relationships/image" Target="../media/image78.png"/><Relationship Id="rId5" Type="http://schemas.openxmlformats.org/officeDocument/2006/relationships/image" Target="../media/image49.png"/><Relationship Id="rId15" Type="http://schemas.openxmlformats.org/officeDocument/2006/relationships/image" Target="../media/image82.png"/><Relationship Id="rId23" Type="http://schemas.openxmlformats.org/officeDocument/2006/relationships/image" Target="../media/image74.png"/><Relationship Id="rId10" Type="http://schemas.openxmlformats.org/officeDocument/2006/relationships/image" Target="../media/image81.png"/><Relationship Id="rId19" Type="http://schemas.openxmlformats.org/officeDocument/2006/relationships/image" Target="../media/image64.png"/><Relationship Id="rId4" Type="http://schemas.openxmlformats.org/officeDocument/2006/relationships/image" Target="../media/image79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Relationship Id="rId22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2.png"/><Relationship Id="rId18" Type="http://schemas.openxmlformats.org/officeDocument/2006/relationships/image" Target="../media/image65.png"/><Relationship Id="rId3" Type="http://schemas.openxmlformats.org/officeDocument/2006/relationships/image" Target="../media/image76.png"/><Relationship Id="rId21" Type="http://schemas.openxmlformats.org/officeDocument/2006/relationships/image" Target="../media/image75.png"/><Relationship Id="rId7" Type="http://schemas.openxmlformats.org/officeDocument/2006/relationships/image" Target="../media/image52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22.png"/><Relationship Id="rId16" Type="http://schemas.openxmlformats.org/officeDocument/2006/relationships/image" Target="../media/image63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79.png"/><Relationship Id="rId5" Type="http://schemas.openxmlformats.org/officeDocument/2006/relationships/image" Target="../media/image50.png"/><Relationship Id="rId15" Type="http://schemas.openxmlformats.org/officeDocument/2006/relationships/image" Target="../media/image62.png"/><Relationship Id="rId23" Type="http://schemas.openxmlformats.org/officeDocument/2006/relationships/image" Target="../media/image77.png"/><Relationship Id="rId10" Type="http://schemas.openxmlformats.org/officeDocument/2006/relationships/image" Target="../media/image80.png"/><Relationship Id="rId19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81.png"/><Relationship Id="rId14" Type="http://schemas.openxmlformats.org/officeDocument/2006/relationships/image" Target="../media/image61.png"/><Relationship Id="rId22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18" Type="http://schemas.openxmlformats.org/officeDocument/2006/relationships/image" Target="../media/image74.png"/><Relationship Id="rId3" Type="http://schemas.openxmlformats.org/officeDocument/2006/relationships/image" Target="../media/image76.png"/><Relationship Id="rId21" Type="http://schemas.openxmlformats.org/officeDocument/2006/relationships/image" Target="../media/image83.png"/><Relationship Id="rId7" Type="http://schemas.openxmlformats.org/officeDocument/2006/relationships/image" Target="../media/image52.png"/><Relationship Id="rId12" Type="http://schemas.openxmlformats.org/officeDocument/2006/relationships/image" Target="../media/image82.png"/><Relationship Id="rId17" Type="http://schemas.openxmlformats.org/officeDocument/2006/relationships/image" Target="../media/image65.png"/><Relationship Id="rId2" Type="http://schemas.openxmlformats.org/officeDocument/2006/relationships/image" Target="../media/image22.png"/><Relationship Id="rId16" Type="http://schemas.openxmlformats.org/officeDocument/2006/relationships/image" Target="../media/image64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24" Type="http://schemas.openxmlformats.org/officeDocument/2006/relationships/image" Target="../media/image77.png"/><Relationship Id="rId5" Type="http://schemas.openxmlformats.org/officeDocument/2006/relationships/image" Target="../media/image50.png"/><Relationship Id="rId15" Type="http://schemas.openxmlformats.org/officeDocument/2006/relationships/image" Target="../media/image63.png"/><Relationship Id="rId23" Type="http://schemas.openxmlformats.org/officeDocument/2006/relationships/image" Target="../media/image79.png"/><Relationship Id="rId10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49.png"/><Relationship Id="rId9" Type="http://schemas.openxmlformats.org/officeDocument/2006/relationships/image" Target="../media/image81.png"/><Relationship Id="rId14" Type="http://schemas.openxmlformats.org/officeDocument/2006/relationships/image" Target="../media/image62.png"/><Relationship Id="rId22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2.png"/><Relationship Id="rId18" Type="http://schemas.openxmlformats.org/officeDocument/2006/relationships/image" Target="../media/image78.png"/><Relationship Id="rId3" Type="http://schemas.openxmlformats.org/officeDocument/2006/relationships/image" Target="../media/image76.png"/><Relationship Id="rId21" Type="http://schemas.openxmlformats.org/officeDocument/2006/relationships/image" Target="../media/image84.png"/><Relationship Id="rId7" Type="http://schemas.openxmlformats.org/officeDocument/2006/relationships/image" Target="../media/image52.png"/><Relationship Id="rId12" Type="http://schemas.openxmlformats.org/officeDocument/2006/relationships/image" Target="../media/image61.png"/><Relationship Id="rId17" Type="http://schemas.openxmlformats.org/officeDocument/2006/relationships/image" Target="../media/image74.png"/><Relationship Id="rId2" Type="http://schemas.openxmlformats.org/officeDocument/2006/relationships/image" Target="../media/image22.png"/><Relationship Id="rId16" Type="http://schemas.openxmlformats.org/officeDocument/2006/relationships/image" Target="../media/image65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24" Type="http://schemas.openxmlformats.org/officeDocument/2006/relationships/image" Target="../media/image77.png"/><Relationship Id="rId5" Type="http://schemas.openxmlformats.org/officeDocument/2006/relationships/image" Target="../media/image50.png"/><Relationship Id="rId15" Type="http://schemas.openxmlformats.org/officeDocument/2006/relationships/image" Target="../media/image64.png"/><Relationship Id="rId23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75.png"/><Relationship Id="rId4" Type="http://schemas.openxmlformats.org/officeDocument/2006/relationships/image" Target="../media/image49.png"/><Relationship Id="rId9" Type="http://schemas.openxmlformats.org/officeDocument/2006/relationships/image" Target="../media/image81.png"/><Relationship Id="rId14" Type="http://schemas.openxmlformats.org/officeDocument/2006/relationships/image" Target="../media/image63.png"/><Relationship Id="rId22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18" Type="http://schemas.openxmlformats.org/officeDocument/2006/relationships/image" Target="../media/image75.png"/><Relationship Id="rId3" Type="http://schemas.openxmlformats.org/officeDocument/2006/relationships/image" Target="../media/image76.png"/><Relationship Id="rId21" Type="http://schemas.openxmlformats.org/officeDocument/2006/relationships/image" Target="../media/image79.png"/><Relationship Id="rId7" Type="http://schemas.openxmlformats.org/officeDocument/2006/relationships/image" Target="../media/image52.png"/><Relationship Id="rId12" Type="http://schemas.openxmlformats.org/officeDocument/2006/relationships/image" Target="../media/image62.png"/><Relationship Id="rId17" Type="http://schemas.openxmlformats.org/officeDocument/2006/relationships/image" Target="../media/image78.png"/><Relationship Id="rId2" Type="http://schemas.openxmlformats.org/officeDocument/2006/relationships/image" Target="../media/image22.png"/><Relationship Id="rId16" Type="http://schemas.openxmlformats.org/officeDocument/2006/relationships/image" Target="../media/image74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50.png"/><Relationship Id="rId15" Type="http://schemas.openxmlformats.org/officeDocument/2006/relationships/image" Target="../media/image65.png"/><Relationship Id="rId10" Type="http://schemas.openxmlformats.org/officeDocument/2006/relationships/image" Target="../media/image80.png"/><Relationship Id="rId19" Type="http://schemas.openxmlformats.org/officeDocument/2006/relationships/image" Target="../media/image83.png"/><Relationship Id="rId4" Type="http://schemas.openxmlformats.org/officeDocument/2006/relationships/image" Target="../media/image49.png"/><Relationship Id="rId9" Type="http://schemas.openxmlformats.org/officeDocument/2006/relationships/image" Target="../media/image81.png"/><Relationship Id="rId14" Type="http://schemas.openxmlformats.org/officeDocument/2006/relationships/image" Target="../media/image64.png"/><Relationship Id="rId22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11" Type="http://schemas.openxmlformats.org/officeDocument/2006/relationships/image" Target="../media/image77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77.png"/><Relationship Id="rId4" Type="http://schemas.openxmlformats.org/officeDocument/2006/relationships/image" Target="../media/image96.png"/><Relationship Id="rId9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png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0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7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0.png"/><Relationship Id="rId7" Type="http://schemas.openxmlformats.org/officeDocument/2006/relationships/image" Target="../media/image11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png"/><Relationship Id="rId5" Type="http://schemas.openxmlformats.org/officeDocument/2006/relationships/image" Target="../media/image98.png"/><Relationship Id="rId4" Type="http://schemas.openxmlformats.org/officeDocument/2006/relationships/image" Target="../media/image101.png"/><Relationship Id="rId9" Type="http://schemas.openxmlformats.org/officeDocument/2006/relationships/image" Target="../media/image11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495350"/>
            <a:ext cx="9144000" cy="3219908"/>
          </a:xfrm>
          <a:prstGeom prst="rect">
            <a:avLst/>
          </a:prstGeom>
          <a:solidFill>
            <a:srgbClr val="E8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43808" y="2736791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/>
              <a:t>Игра </a:t>
            </a:r>
            <a:r>
              <a:rPr lang="ru-RU" sz="1400" dirty="0" err="1"/>
              <a:t>GetKanban</a:t>
            </a:r>
            <a:r>
              <a:rPr lang="ru-RU" sz="1400" dirty="0"/>
              <a:t> </a:t>
            </a:r>
            <a:r>
              <a:rPr lang="ru-RU" sz="1400" dirty="0" smtClean="0"/>
              <a:t>может </a:t>
            </a:r>
            <a:r>
              <a:rPr lang="ru-RU" sz="1400" dirty="0"/>
              <a:t>воспроизводиться в одном из трех режимов. Эта </a:t>
            </a:r>
            <a:r>
              <a:rPr lang="ru-RU" sz="1400" dirty="0" smtClean="0"/>
              <a:t>инструкция </a:t>
            </a:r>
            <a:r>
              <a:rPr lang="ru-RU" sz="1400" dirty="0"/>
              <a:t>предназначена для расширенного режима.</a:t>
            </a:r>
          </a:p>
          <a:p>
            <a:pPr>
              <a:spcBef>
                <a:spcPts val="1200"/>
              </a:spcBef>
            </a:pPr>
            <a:r>
              <a:rPr lang="ru-RU" sz="1400" dirty="0" smtClean="0"/>
              <a:t>Инструкции </a:t>
            </a:r>
            <a:r>
              <a:rPr lang="ru-RU" sz="1400" dirty="0"/>
              <a:t>для режимов </a:t>
            </a:r>
            <a:r>
              <a:rPr lang="ru-RU" sz="1400" dirty="0" err="1"/>
              <a:t>Quick</a:t>
            </a:r>
            <a:r>
              <a:rPr lang="ru-RU" sz="1400" dirty="0"/>
              <a:t> </a:t>
            </a:r>
            <a:r>
              <a:rPr lang="ru-RU" sz="1400" dirty="0" err="1"/>
              <a:t>Play</a:t>
            </a:r>
            <a:r>
              <a:rPr lang="ru-RU" sz="1400" dirty="0"/>
              <a:t> и </a:t>
            </a:r>
            <a:r>
              <a:rPr lang="ru-RU" sz="1400" dirty="0" err="1"/>
              <a:t>Standard</a:t>
            </a:r>
            <a:r>
              <a:rPr lang="ru-RU" sz="1400" dirty="0"/>
              <a:t>, а также руководство для </a:t>
            </a:r>
            <a:r>
              <a:rPr lang="ru-RU" sz="1400" dirty="0" err="1"/>
              <a:t>фасилитатора</a:t>
            </a:r>
            <a:r>
              <a:rPr lang="ru-RU" sz="1400" dirty="0"/>
              <a:t> и версии </a:t>
            </a:r>
            <a:r>
              <a:rPr lang="ru-RU" sz="1400" dirty="0" err="1"/>
              <a:t>Apple</a:t>
            </a:r>
            <a:r>
              <a:rPr lang="ru-RU" sz="1400" dirty="0"/>
              <a:t> </a:t>
            </a:r>
            <a:r>
              <a:rPr lang="ru-RU" sz="1400" dirty="0" err="1"/>
              <a:t>Keynote</a:t>
            </a:r>
            <a:r>
              <a:rPr lang="ru-RU" sz="1400" dirty="0"/>
              <a:t> доступны для скачивания по адресу: </a:t>
            </a:r>
            <a:r>
              <a:rPr lang="ru-RU" sz="1400" dirty="0" smtClean="0"/>
              <a:t>www.getkanban.com.</a:t>
            </a:r>
            <a:endParaRPr lang="ru-RU" sz="1400" dirty="0"/>
          </a:p>
          <a:p>
            <a:pPr>
              <a:spcBef>
                <a:spcPts val="1200"/>
              </a:spcBef>
            </a:pPr>
            <a:r>
              <a:rPr lang="ru-RU" sz="1400" dirty="0"/>
              <a:t>Если вы новичок в </a:t>
            </a:r>
            <a:r>
              <a:rPr lang="ru-RU" sz="1400" dirty="0" smtClean="0"/>
              <a:t>игре, </a:t>
            </a:r>
            <a:r>
              <a:rPr lang="ru-RU" sz="1400" dirty="0"/>
              <a:t>начните с загрузки и чтения Руководства </a:t>
            </a:r>
            <a:r>
              <a:rPr lang="ru-RU" sz="1400" dirty="0" err="1"/>
              <a:t>фасилитатора</a:t>
            </a:r>
            <a:r>
              <a:rPr lang="ru-RU" sz="1400" dirty="0"/>
              <a:t>.</a:t>
            </a:r>
          </a:p>
          <a:p>
            <a:pPr>
              <a:spcBef>
                <a:spcPts val="1200"/>
              </a:spcBef>
            </a:pPr>
            <a:r>
              <a:rPr lang="ru-RU" sz="1400" dirty="0"/>
              <a:t>Эта </a:t>
            </a:r>
            <a:r>
              <a:rPr lang="ru-RU" sz="1400" dirty="0" smtClean="0"/>
              <a:t>инструкция содержит рекомендации по подготовке к игре, инструкции к игровой сессии и обзору результатов. 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44208" y="630932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Game version: 4.0</a:t>
            </a:r>
          </a:p>
          <a:p>
            <a:pPr algn="r"/>
            <a:r>
              <a:rPr lang="en-US" sz="1200" dirty="0" smtClean="0"/>
              <a:t>Slide deck version: </a:t>
            </a:r>
            <a:r>
              <a:rPr lang="en-US" sz="1200" dirty="0"/>
              <a:t>4.0-adv-pp-beta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187330" y="1624108"/>
            <a:ext cx="4392488" cy="672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Расширенный режим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6" y="3356992"/>
            <a:ext cx="1219052" cy="1046440"/>
          </a:xfrm>
          <a:prstGeom prst="rect">
            <a:avLst/>
          </a:prstGeom>
          <a:solidFill>
            <a:srgbClr val="A7CBFF"/>
          </a:solidFill>
          <a:effectLst>
            <a:glow rad="127000">
              <a:srgbClr val="A7CBFF"/>
            </a:glow>
            <a:softEdge rad="0"/>
          </a:effectLst>
        </p:spPr>
        <p:txBody>
          <a:bodyPr wrap="none" rtlCol="0">
            <a:spAutoFit/>
          </a:bodyPr>
          <a:lstStyle/>
          <a:p>
            <a:pPr marL="0" lvl="1">
              <a:spcBef>
                <a:spcPts val="400"/>
              </a:spcBef>
            </a:pPr>
            <a:r>
              <a:rPr lang="ru-RU" sz="1600" dirty="0" smtClean="0"/>
              <a:t>Оглавление</a:t>
            </a:r>
            <a:endParaRPr lang="en-US" sz="1600" dirty="0" smtClean="0"/>
          </a:p>
          <a:p>
            <a:pPr marL="0" lvl="1">
              <a:spcBef>
                <a:spcPts val="400"/>
              </a:spcBef>
            </a:pPr>
            <a:r>
              <a:rPr lang="ru-RU" sz="1200" dirty="0" smtClean="0">
                <a:hlinkClick r:id="rId2" action="ppaction://hlinksldjump"/>
              </a:rPr>
              <a:t>Подготовка</a:t>
            </a:r>
            <a:endParaRPr lang="en-US" sz="1200" dirty="0" smtClean="0"/>
          </a:p>
          <a:p>
            <a:pPr marL="0" lvl="1">
              <a:spcBef>
                <a:spcPts val="400"/>
              </a:spcBef>
            </a:pPr>
            <a:r>
              <a:rPr lang="ru-RU" sz="1200" dirty="0" smtClean="0">
                <a:hlinkClick r:id="rId3" action="ppaction://hlinksldjump"/>
              </a:rPr>
              <a:t>Инструкции</a:t>
            </a:r>
            <a:endParaRPr lang="en-US" sz="1200" dirty="0" smtClean="0"/>
          </a:p>
          <a:p>
            <a:pPr marL="0" lvl="1">
              <a:spcBef>
                <a:spcPts val="400"/>
              </a:spcBef>
            </a:pPr>
            <a:r>
              <a:rPr lang="ru-RU" sz="1200" dirty="0" smtClean="0">
                <a:hlinkClick r:id="rId4" action="ppaction://hlinksldjump"/>
              </a:rPr>
              <a:t>Обзор</a:t>
            </a:r>
            <a:endParaRPr lang="en-US" sz="12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15156" y="6493986"/>
            <a:ext cx="294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getKanban Ltd, 2013.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25" y="1764390"/>
            <a:ext cx="708772" cy="40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276442"/>
            <a:ext cx="91440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3716" y="2193116"/>
            <a:ext cx="44870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В игре есть пять ролей</a:t>
            </a:r>
            <a:r>
              <a:rPr lang="ru-RU" sz="2800" dirty="0">
                <a:solidFill>
                  <a:schemeClr val="bg1"/>
                </a:solidFill>
              </a:rPr>
              <a:t>, которые мы сейчас опишем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Затем вам нужно будет договориться, кто какую роль возьмет.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3888" y="685793"/>
            <a:ext cx="7886700" cy="573577"/>
          </a:xfrm>
        </p:spPr>
        <p:txBody>
          <a:bodyPr/>
          <a:lstStyle/>
          <a:p>
            <a:r>
              <a:rPr lang="ru-RU" dirty="0" smtClean="0"/>
              <a:t>Роли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3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Пополнение очереди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Что </a:t>
            </a:r>
            <a:r>
              <a:rPr lang="ru-RU" sz="1700" dirty="0" smtClean="0">
                <a:solidFill>
                  <a:schemeClr val="tx1"/>
                </a:solidFill>
              </a:rPr>
              <a:t>помогло Маргарите </a:t>
            </a:r>
            <a:r>
              <a:rPr lang="ru-RU" sz="1700" dirty="0">
                <a:solidFill>
                  <a:schemeClr val="tx1"/>
                </a:solidFill>
              </a:rPr>
              <a:t>согласиться ежедневно пополнять </a:t>
            </a:r>
            <a:r>
              <a:rPr lang="ru-RU" sz="1700" dirty="0" smtClean="0">
                <a:solidFill>
                  <a:schemeClr val="tx1"/>
                </a:solidFill>
              </a:rPr>
              <a:t>Очередь?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Какие выгоды вы получили от ежедневного пополнения?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Правила Николая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Что вы наблюдали, когда </a:t>
            </a:r>
            <a:r>
              <a:rPr lang="ru-RU" sz="1500" dirty="0" smtClean="0">
                <a:solidFill>
                  <a:schemeClr val="tx1"/>
                </a:solidFill>
              </a:rPr>
              <a:t>пришел Николай? </a:t>
            </a:r>
            <a:r>
              <a:rPr lang="ru-RU" sz="1500" dirty="0">
                <a:solidFill>
                  <a:schemeClr val="tx1"/>
                </a:solidFill>
              </a:rPr>
              <a:t>Когда он ушел?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В чем причина этого эффекта?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Какова была реакция </a:t>
            </a:r>
            <a:r>
              <a:rPr lang="ru-RU" sz="1500" dirty="0" smtClean="0">
                <a:solidFill>
                  <a:schemeClr val="tx1"/>
                </a:solidFill>
              </a:rPr>
              <a:t>Николая на </a:t>
            </a:r>
            <a:r>
              <a:rPr lang="ru-RU" sz="1500" dirty="0">
                <a:solidFill>
                  <a:schemeClr val="tx1"/>
                </a:solidFill>
              </a:rPr>
              <a:t>проблему? Как вы думаете, его решение сработало бы? Было ли </a:t>
            </a:r>
            <a:r>
              <a:rPr lang="ru-RU" sz="1500" dirty="0" smtClean="0">
                <a:solidFill>
                  <a:schemeClr val="tx1"/>
                </a:solidFill>
              </a:rPr>
              <a:t>оно </a:t>
            </a:r>
            <a:r>
              <a:rPr lang="ru-RU" sz="1500" dirty="0">
                <a:solidFill>
                  <a:schemeClr val="tx1"/>
                </a:solidFill>
              </a:rPr>
              <a:t>устойчивым?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Какое влияние может оказать решение </a:t>
            </a:r>
            <a:r>
              <a:rPr lang="ru-RU" sz="1500" dirty="0" smtClean="0">
                <a:solidFill>
                  <a:schemeClr val="tx1"/>
                </a:solidFill>
              </a:rPr>
              <a:t>Николая на </a:t>
            </a:r>
            <a:r>
              <a:rPr lang="ru-RU" sz="1500" dirty="0" err="1" smtClean="0">
                <a:solidFill>
                  <a:schemeClr val="tx1"/>
                </a:solidFill>
              </a:rPr>
              <a:t>тестировщиков</a:t>
            </a:r>
            <a:r>
              <a:rPr lang="ru-RU" sz="1500" dirty="0" smtClean="0">
                <a:solidFill>
                  <a:schemeClr val="tx1"/>
                </a:solidFill>
              </a:rPr>
              <a:t>?</a:t>
            </a:r>
            <a:endParaRPr lang="ru-RU" sz="1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Почему проблема проявилась так быстро? Являются ли последствия политических решений всегда столь очевидными? Почему или почему нет?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Может ли это быть реальным сценарием?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Почему </a:t>
            </a:r>
            <a:r>
              <a:rPr lang="ru-RU" sz="1500" dirty="0" smtClean="0">
                <a:solidFill>
                  <a:schemeClr val="tx1"/>
                </a:solidFill>
              </a:rPr>
              <a:t>Николай установил </a:t>
            </a:r>
            <a:r>
              <a:rPr lang="ru-RU" sz="1500" dirty="0">
                <a:solidFill>
                  <a:schemeClr val="tx1"/>
                </a:solidFill>
              </a:rPr>
              <a:t>такую политику? Какими могут быть его мотивы?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Как </a:t>
            </a:r>
            <a:r>
              <a:rPr lang="ru-RU" sz="1500" dirty="0" smtClean="0">
                <a:solidFill>
                  <a:schemeClr val="tx1"/>
                </a:solidFill>
              </a:rPr>
              <a:t>бы мог У</a:t>
            </a:r>
            <a:r>
              <a:rPr lang="ru-RU" sz="1500" dirty="0">
                <a:solidFill>
                  <a:schemeClr val="tx1"/>
                </a:solidFill>
              </a:rPr>
              <a:t>. Эдвардс </a:t>
            </a:r>
            <a:r>
              <a:rPr lang="ru-RU" sz="1500" dirty="0" err="1">
                <a:solidFill>
                  <a:schemeClr val="tx1"/>
                </a:solidFill>
              </a:rPr>
              <a:t>Деминг</a:t>
            </a:r>
            <a:r>
              <a:rPr lang="ru-RU" sz="1500" dirty="0">
                <a:solidFill>
                  <a:schemeClr val="tx1"/>
                </a:solidFill>
              </a:rPr>
              <a:t> рассмотреть ситуацию и какой совет он мог бы дать?</a:t>
            </a:r>
          </a:p>
          <a:p>
            <a:pPr>
              <a:spcBef>
                <a:spcPts val="12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Приняла </a:t>
            </a:r>
            <a:r>
              <a:rPr lang="ru-RU" sz="1500" dirty="0">
                <a:solidFill>
                  <a:schemeClr val="tx1"/>
                </a:solidFill>
              </a:rPr>
              <a:t>ли </a:t>
            </a:r>
            <a:r>
              <a:rPr lang="ru-RU" sz="1500" dirty="0" smtClean="0">
                <a:solidFill>
                  <a:schemeClr val="tx1"/>
                </a:solidFill>
              </a:rPr>
              <a:t>Алиса </a:t>
            </a:r>
            <a:r>
              <a:rPr lang="ru-RU" sz="1500" dirty="0">
                <a:solidFill>
                  <a:schemeClr val="tx1"/>
                </a:solidFill>
              </a:rPr>
              <a:t>правильные решения? Почему или почему нет?</a:t>
            </a:r>
          </a:p>
          <a:p>
            <a:pPr>
              <a:spcBef>
                <a:spcPts val="12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Что вы сделали, </a:t>
            </a:r>
            <a:r>
              <a:rPr lang="ru-RU" sz="1500" dirty="0">
                <a:solidFill>
                  <a:schemeClr val="tx1"/>
                </a:solidFill>
              </a:rPr>
              <a:t>чтобы </a:t>
            </a:r>
            <a:r>
              <a:rPr lang="ru-RU" sz="1500" dirty="0" smtClean="0">
                <a:solidFill>
                  <a:schemeClr val="tx1"/>
                </a:solidFill>
              </a:rPr>
              <a:t>сократить отставание </a:t>
            </a:r>
            <a:r>
              <a:rPr lang="ru-RU" sz="1500" dirty="0">
                <a:solidFill>
                  <a:schemeClr val="tx1"/>
                </a:solidFill>
              </a:rPr>
              <a:t>тестирования? Вы </a:t>
            </a:r>
            <a:r>
              <a:rPr lang="ru-RU" sz="1500" dirty="0" smtClean="0">
                <a:solidFill>
                  <a:schemeClr val="tx1"/>
                </a:solidFill>
              </a:rPr>
              <a:t>заметили, </a:t>
            </a:r>
            <a:r>
              <a:rPr lang="ru-RU" sz="1500" dirty="0">
                <a:solidFill>
                  <a:schemeClr val="tx1"/>
                </a:solidFill>
              </a:rPr>
              <a:t>как помехи </a:t>
            </a:r>
            <a:r>
              <a:rPr lang="ru-RU" sz="1500" dirty="0" smtClean="0">
                <a:solidFill>
                  <a:schemeClr val="tx1"/>
                </a:solidFill>
              </a:rPr>
              <a:t>влияют на верх течения? </a:t>
            </a:r>
            <a:r>
              <a:rPr lang="ru-RU" sz="1500" dirty="0">
                <a:solidFill>
                  <a:schemeClr val="tx1"/>
                </a:solidFill>
              </a:rPr>
              <a:t>Если да, то почему это произошло?</a:t>
            </a:r>
          </a:p>
          <a:p>
            <a:pPr>
              <a:spcBef>
                <a:spcPts val="1200"/>
              </a:spcBef>
            </a:pPr>
            <a:r>
              <a:rPr lang="ru-RU" sz="1500" dirty="0">
                <a:solidFill>
                  <a:schemeClr val="tx1"/>
                </a:solidFill>
              </a:rPr>
              <a:t>Какое влияние оказал дополнительный </a:t>
            </a:r>
            <a:r>
              <a:rPr lang="ru-RU" sz="1500" dirty="0" err="1" smtClean="0">
                <a:solidFill>
                  <a:schemeClr val="tx1"/>
                </a:solidFill>
              </a:rPr>
              <a:t>тестировщик</a:t>
            </a:r>
            <a:r>
              <a:rPr lang="ru-RU" sz="1500" dirty="0" smtClean="0">
                <a:solidFill>
                  <a:schemeClr val="tx1"/>
                </a:solidFill>
              </a:rPr>
              <a:t> на </a:t>
            </a:r>
            <a:r>
              <a:rPr lang="ru-RU" sz="1500" dirty="0">
                <a:solidFill>
                  <a:schemeClr val="tx1"/>
                </a:solidFill>
              </a:rPr>
              <a:t>пропускную способность?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Карточки с фиксированной датой поставки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Когда </a:t>
            </a:r>
            <a:r>
              <a:rPr lang="ru-RU" sz="1700" dirty="0" smtClean="0">
                <a:solidFill>
                  <a:schemeClr val="tx1"/>
                </a:solidFill>
              </a:rPr>
              <a:t>вы начали </a:t>
            </a:r>
            <a:r>
              <a:rPr lang="ru-RU" sz="1700" dirty="0">
                <a:solidFill>
                  <a:schemeClr val="tx1"/>
                </a:solidFill>
              </a:rPr>
              <a:t>работу с </a:t>
            </a:r>
            <a:r>
              <a:rPr lang="ru-RU" sz="1700" dirty="0" smtClean="0">
                <a:solidFill>
                  <a:schemeClr val="tx1"/>
                </a:solidFill>
              </a:rPr>
              <a:t>карточками с </a:t>
            </a:r>
            <a:r>
              <a:rPr lang="ru-RU" sz="1700" dirty="0">
                <a:solidFill>
                  <a:schemeClr val="tx1"/>
                </a:solidFill>
              </a:rPr>
              <a:t>фиксированной доставкой </a:t>
            </a:r>
            <a:r>
              <a:rPr lang="ru-RU" sz="1700" dirty="0" smtClean="0">
                <a:solidFill>
                  <a:schemeClr val="tx1"/>
                </a:solidFill>
              </a:rPr>
              <a:t>поставки и </a:t>
            </a:r>
            <a:r>
              <a:rPr lang="ru-RU" sz="1700" dirty="0">
                <a:solidFill>
                  <a:schemeClr val="tx1"/>
                </a:solidFill>
              </a:rPr>
              <a:t>когда вы их </a:t>
            </a:r>
            <a:r>
              <a:rPr lang="ru-RU" sz="1700" dirty="0" smtClean="0">
                <a:solidFill>
                  <a:schemeClr val="tx1"/>
                </a:solidFill>
              </a:rPr>
              <a:t>выполнили? </a:t>
            </a:r>
            <a:r>
              <a:rPr lang="ru-RU" sz="1700" dirty="0">
                <a:solidFill>
                  <a:schemeClr val="tx1"/>
                </a:solidFill>
              </a:rPr>
              <a:t>Были ли </a:t>
            </a:r>
            <a:r>
              <a:rPr lang="ru-RU" sz="1700" dirty="0" smtClean="0">
                <a:solidFill>
                  <a:schemeClr val="tx1"/>
                </a:solidFill>
              </a:rPr>
              <a:t>это </a:t>
            </a:r>
            <a:r>
              <a:rPr lang="ru-RU" sz="1700" dirty="0">
                <a:solidFill>
                  <a:schemeClr val="tx1"/>
                </a:solidFill>
              </a:rPr>
              <a:t>разумные решения?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Кто-нибудь закончил F1 раньше? Если да, </a:t>
            </a:r>
            <a:r>
              <a:rPr lang="ru-RU" sz="1700" dirty="0" smtClean="0">
                <a:solidFill>
                  <a:schemeClr val="tx1"/>
                </a:solidFill>
              </a:rPr>
              <a:t>вызывала ли ранняя поставка альтернативные </a:t>
            </a:r>
            <a:r>
              <a:rPr lang="ru-RU" sz="1700" dirty="0">
                <a:solidFill>
                  <a:schemeClr val="tx1"/>
                </a:solidFill>
              </a:rPr>
              <a:t>издержки, и </a:t>
            </a:r>
            <a:r>
              <a:rPr lang="ru-RU" sz="1700" dirty="0" smtClean="0">
                <a:solidFill>
                  <a:schemeClr val="tx1"/>
                </a:solidFill>
              </a:rPr>
              <a:t>можете ли вы количественно </a:t>
            </a:r>
            <a:r>
              <a:rPr lang="ru-RU" sz="1700" dirty="0">
                <a:solidFill>
                  <a:schemeClr val="tx1"/>
                </a:solidFill>
              </a:rPr>
              <a:t>оценить </a:t>
            </a:r>
            <a:r>
              <a:rPr lang="ru-RU" sz="1700" dirty="0" smtClean="0">
                <a:solidFill>
                  <a:schemeClr val="tx1"/>
                </a:solidFill>
              </a:rPr>
              <a:t>их примерно</a:t>
            </a:r>
            <a:r>
              <a:rPr lang="ru-RU" sz="17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Кто-нибудь </a:t>
            </a:r>
            <a:r>
              <a:rPr lang="ru-RU" sz="1700" dirty="0" smtClean="0">
                <a:solidFill>
                  <a:schemeClr val="tx1"/>
                </a:solidFill>
              </a:rPr>
              <a:t>поставил F2 </a:t>
            </a:r>
            <a:r>
              <a:rPr lang="ru-RU" sz="1700" dirty="0">
                <a:solidFill>
                  <a:schemeClr val="tx1"/>
                </a:solidFill>
              </a:rPr>
              <a:t>раньше?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Ускоренные карточки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Вы решили </a:t>
            </a:r>
            <a:r>
              <a:rPr lang="ru-RU" sz="1700" dirty="0" smtClean="0">
                <a:solidFill>
                  <a:schemeClr val="tx1"/>
                </a:solidFill>
              </a:rPr>
              <a:t>делать </a:t>
            </a:r>
            <a:r>
              <a:rPr lang="ru-RU" sz="1700" dirty="0">
                <a:solidFill>
                  <a:schemeClr val="tx1"/>
                </a:solidFill>
              </a:rPr>
              <a:t>E1? Вы </a:t>
            </a:r>
            <a:r>
              <a:rPr lang="ru-RU" sz="1700" dirty="0" smtClean="0">
                <a:solidFill>
                  <a:schemeClr val="tx1"/>
                </a:solidFill>
              </a:rPr>
              <a:t>выиграли </a:t>
            </a:r>
            <a:r>
              <a:rPr lang="ru-RU" sz="1700" dirty="0">
                <a:solidFill>
                  <a:schemeClr val="tx1"/>
                </a:solidFill>
              </a:rPr>
              <a:t>на нем? Почему вы приняли </a:t>
            </a:r>
            <a:r>
              <a:rPr lang="ru-RU" sz="1700" dirty="0" smtClean="0">
                <a:solidFill>
                  <a:schemeClr val="tx1"/>
                </a:solidFill>
              </a:rPr>
              <a:t>это решение?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Какое влияние </a:t>
            </a:r>
            <a:r>
              <a:rPr lang="ru-RU" sz="1700" dirty="0" smtClean="0">
                <a:solidFill>
                  <a:schemeClr val="tx1"/>
                </a:solidFill>
              </a:rPr>
              <a:t>работа по </a:t>
            </a:r>
            <a:r>
              <a:rPr lang="ru-RU" sz="1700" dirty="0">
                <a:solidFill>
                  <a:schemeClr val="tx1"/>
                </a:solidFill>
              </a:rPr>
              <a:t>E1 </a:t>
            </a:r>
            <a:r>
              <a:rPr lang="ru-RU" sz="1700" dirty="0" smtClean="0">
                <a:solidFill>
                  <a:schemeClr val="tx1"/>
                </a:solidFill>
              </a:rPr>
              <a:t>оказала </a:t>
            </a:r>
            <a:r>
              <a:rPr lang="ru-RU" sz="1700" dirty="0">
                <a:solidFill>
                  <a:schemeClr val="tx1"/>
                </a:solidFill>
              </a:rPr>
              <a:t>на </a:t>
            </a:r>
            <a:r>
              <a:rPr lang="ru-RU" sz="1700" dirty="0" smtClean="0">
                <a:solidFill>
                  <a:schemeClr val="tx1"/>
                </a:solidFill>
              </a:rPr>
              <a:t>другие работы?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Был ли F2 уже на </a:t>
            </a:r>
            <a:r>
              <a:rPr lang="ru-RU" sz="1700" dirty="0" smtClean="0">
                <a:solidFill>
                  <a:schemeClr val="tx1"/>
                </a:solidFill>
              </a:rPr>
              <a:t>ускоренной полосе, </a:t>
            </a:r>
            <a:r>
              <a:rPr lang="ru-RU" sz="1700" dirty="0">
                <a:solidFill>
                  <a:schemeClr val="tx1"/>
                </a:solidFill>
              </a:rPr>
              <a:t>когда </a:t>
            </a:r>
            <a:r>
              <a:rPr lang="ru-RU" sz="1700" dirty="0" smtClean="0">
                <a:solidFill>
                  <a:schemeClr val="tx1"/>
                </a:solidFill>
              </a:rPr>
              <a:t>прибыл Е1? </a:t>
            </a:r>
            <a:r>
              <a:rPr lang="ru-RU" sz="1700" dirty="0">
                <a:solidFill>
                  <a:schemeClr val="tx1"/>
                </a:solidFill>
              </a:rPr>
              <a:t>Что вы сделали с этим? Каковы были последствия вашего решения? Какие были альтернативы?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Вы решили </a:t>
            </a:r>
            <a:r>
              <a:rPr lang="ru-RU" sz="1700" dirty="0" smtClean="0">
                <a:solidFill>
                  <a:schemeClr val="tx1"/>
                </a:solidFill>
              </a:rPr>
              <a:t>делать </a:t>
            </a:r>
            <a:r>
              <a:rPr lang="ru-RU" sz="1700" dirty="0">
                <a:solidFill>
                  <a:schemeClr val="tx1"/>
                </a:solidFill>
              </a:rPr>
              <a:t>E2? E3? Почему вы приняли эти решения? Были ли они </a:t>
            </a:r>
            <a:r>
              <a:rPr lang="ru-RU" sz="1700" dirty="0" smtClean="0">
                <a:solidFill>
                  <a:schemeClr val="tx1"/>
                </a:solidFill>
              </a:rPr>
              <a:t>отражением </a:t>
            </a:r>
            <a:r>
              <a:rPr lang="ru-RU" sz="1700" dirty="0" err="1" smtClean="0">
                <a:solidFill>
                  <a:schemeClr val="tx1"/>
                </a:solidFill>
              </a:rPr>
              <a:t>дистанцирования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власти в вашей организации</a:t>
            </a:r>
            <a:r>
              <a:rPr lang="ru-RU" sz="1700" dirty="0" smtClean="0">
                <a:solidFill>
                  <a:schemeClr val="tx1"/>
                </a:solidFill>
              </a:rPr>
              <a:t>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Какая была политика принятия билетов </a:t>
            </a:r>
            <a:r>
              <a:rPr lang="ru-RU" sz="1700" dirty="0" smtClean="0">
                <a:solidFill>
                  <a:schemeClr val="tx1"/>
                </a:solidFill>
              </a:rPr>
              <a:t>в ускоренную полосу? </a:t>
            </a:r>
            <a:r>
              <a:rPr lang="ru-RU" sz="1700" dirty="0">
                <a:solidFill>
                  <a:schemeClr val="tx1"/>
                </a:solidFill>
              </a:rPr>
              <a:t>Достаточно ли этого? Если нет, </a:t>
            </a:r>
            <a:r>
              <a:rPr lang="ru-RU" sz="1700" dirty="0" smtClean="0">
                <a:solidFill>
                  <a:schemeClr val="tx1"/>
                </a:solidFill>
              </a:rPr>
              <a:t>почему? </a:t>
            </a:r>
            <a:r>
              <a:rPr lang="ru-RU" sz="1700" dirty="0">
                <a:solidFill>
                  <a:schemeClr val="tx1"/>
                </a:solidFill>
              </a:rPr>
              <a:t>Что может быть примером лучшей политики?</a:t>
            </a:r>
            <a:endParaRPr lang="en-US" sz="1700" dirty="0" smtClean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Нематериальные карточки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Вы </a:t>
            </a:r>
            <a:r>
              <a:rPr lang="ru-RU" sz="1700" dirty="0" smtClean="0">
                <a:solidFill>
                  <a:schemeClr val="tx1"/>
                </a:solidFill>
              </a:rPr>
              <a:t>работали с нематериальными карточками?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 вы принимали эти решения?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 вы определили приоритеты </a:t>
            </a:r>
            <a:r>
              <a:rPr lang="ru-RU" sz="1700" dirty="0" smtClean="0">
                <a:solidFill>
                  <a:schemeClr val="tx1"/>
                </a:solidFill>
              </a:rPr>
              <a:t>нематериальных карточек по отношению к другим работам и </a:t>
            </a:r>
            <a:r>
              <a:rPr lang="ru-RU" sz="1700" dirty="0">
                <a:solidFill>
                  <a:schemeClr val="tx1"/>
                </a:solidFill>
              </a:rPr>
              <a:t>почему?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Если вы </a:t>
            </a:r>
            <a:r>
              <a:rPr lang="ru-RU" sz="1700" dirty="0" smtClean="0">
                <a:solidFill>
                  <a:schemeClr val="tx1"/>
                </a:solidFill>
              </a:rPr>
              <a:t>поставили нематериальные карточки, </a:t>
            </a:r>
            <a:r>
              <a:rPr lang="ru-RU" sz="1700" dirty="0">
                <a:solidFill>
                  <a:schemeClr val="tx1"/>
                </a:solidFill>
              </a:rPr>
              <a:t>какое влияние </a:t>
            </a:r>
            <a:r>
              <a:rPr lang="ru-RU" sz="1700" dirty="0" smtClean="0">
                <a:solidFill>
                  <a:schemeClr val="tx1"/>
                </a:solidFill>
              </a:rPr>
              <a:t>они оказали?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Дефект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Какое влияние оказал этот дефект?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Какой приоритет вы </a:t>
            </a:r>
            <a:r>
              <a:rPr lang="ru-RU" sz="1700" dirty="0" smtClean="0">
                <a:solidFill>
                  <a:schemeClr val="tx1"/>
                </a:solidFill>
              </a:rPr>
              <a:t>отдали исправлению </a:t>
            </a:r>
            <a:r>
              <a:rPr lang="ru-RU" sz="1700" dirty="0">
                <a:solidFill>
                  <a:schemeClr val="tx1"/>
                </a:solidFill>
              </a:rPr>
              <a:t>дефекта и почему? Это было хорошее решение? Если нет, </a:t>
            </a:r>
            <a:r>
              <a:rPr lang="ru-RU" sz="1700" dirty="0" smtClean="0">
                <a:solidFill>
                  <a:schemeClr val="tx1"/>
                </a:solidFill>
              </a:rPr>
              <a:t>то почему?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Каковы </a:t>
            </a:r>
            <a:r>
              <a:rPr lang="ru-RU" sz="1700" dirty="0" smtClean="0">
                <a:solidFill>
                  <a:schemeClr val="tx1"/>
                </a:solidFill>
              </a:rPr>
              <a:t>преимущества </a:t>
            </a:r>
            <a:r>
              <a:rPr lang="ru-RU" sz="1700" dirty="0">
                <a:solidFill>
                  <a:schemeClr val="tx1"/>
                </a:solidFill>
              </a:rPr>
              <a:t>и недостатки подхода, используемого для устранения дефектов? Каковы альтернативные подходы?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6" name="Rounded Rectangle 4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Договоренности об уровне сервиса (</a:t>
            </a:r>
            <a:r>
              <a:rPr lang="en-US" sz="1700" b="1" dirty="0" smtClean="0">
                <a:solidFill>
                  <a:schemeClr val="tx1"/>
                </a:solidFill>
              </a:rPr>
              <a:t>SLA)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Какие SLA вы выбрали бы для </a:t>
            </a:r>
            <a:r>
              <a:rPr lang="ru-RU" sz="1700" dirty="0" smtClean="0">
                <a:solidFill>
                  <a:schemeClr val="tx1"/>
                </a:solidFill>
              </a:rPr>
              <a:t>карточек </a:t>
            </a:r>
            <a:r>
              <a:rPr lang="ru-RU" sz="1700" dirty="0">
                <a:solidFill>
                  <a:schemeClr val="tx1"/>
                </a:solidFill>
              </a:rPr>
              <a:t>на стандартный класс? Каким будет разумное время целевого цикла для SLA с доверием 95%?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Какие SLA вы выбрали бы для класса фиксированной </a:t>
            </a:r>
            <a:r>
              <a:rPr lang="ru-RU" sz="1700" dirty="0" smtClean="0">
                <a:solidFill>
                  <a:schemeClr val="tx1"/>
                </a:solidFill>
              </a:rPr>
              <a:t>даты поставки?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Какая информация информирует вас о выборе SLA?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7" name="Rounded Rectangle 4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Договор. об </a:t>
            </a:r>
            <a:r>
              <a:rPr lang="ru-RU" sz="1600" dirty="0" err="1">
                <a:solidFill>
                  <a:schemeClr val="tx1"/>
                </a:solidFill>
              </a:rPr>
              <a:t>ур</a:t>
            </a:r>
            <a:r>
              <a:rPr lang="ru-RU" sz="1600" dirty="0">
                <a:solidFill>
                  <a:schemeClr val="tx1"/>
                </a:solidFill>
              </a:rPr>
              <a:t>-не </a:t>
            </a:r>
            <a:r>
              <a:rPr lang="ru-RU" sz="1600" dirty="0" err="1">
                <a:solidFill>
                  <a:schemeClr val="tx1"/>
                </a:solidFill>
              </a:rPr>
              <a:t>серв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Графики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О чем говорят ваши графики? Можете </a:t>
            </a:r>
            <a:r>
              <a:rPr lang="ru-RU" sz="1700" dirty="0">
                <a:solidFill>
                  <a:schemeClr val="tx1"/>
                </a:solidFill>
              </a:rPr>
              <a:t>ли вы увидеть влияние событий, которые произошли?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Что представляют собой «лестницы» на CFD и почему они уходят?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В какой-то момент изменилась пропускная способность, и если да, то почему, по-вашему, это так?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Вы видите связь между WIP и </a:t>
            </a:r>
            <a:r>
              <a:rPr lang="ru-RU" sz="1700" dirty="0" smtClean="0">
                <a:solidFill>
                  <a:schemeClr val="tx1"/>
                </a:solidFill>
              </a:rPr>
              <a:t>временем производства?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Можете ли вы увидеть влияние политики </a:t>
            </a:r>
            <a:r>
              <a:rPr lang="ru-RU" sz="1700" dirty="0" smtClean="0">
                <a:solidFill>
                  <a:schemeClr val="tx1"/>
                </a:solidFill>
              </a:rPr>
              <a:t>Николая, и </a:t>
            </a:r>
            <a:r>
              <a:rPr lang="ru-RU" sz="1700" dirty="0">
                <a:solidFill>
                  <a:schemeClr val="tx1"/>
                </a:solidFill>
              </a:rPr>
              <a:t>сколько времени потребовалось для восстановления?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Сравните диаграммы наиболее прибыльных и наименее прибыльных команд</a:t>
            </a:r>
            <a:r>
              <a:rPr lang="ru-RU" sz="1700" dirty="0" smtClean="0">
                <a:solidFill>
                  <a:schemeClr val="tx1"/>
                </a:solidFill>
              </a:rPr>
              <a:t>. Вы могли бы определить по графикам, какая команда выиграла, </a:t>
            </a:r>
            <a:r>
              <a:rPr lang="ru-RU" sz="1700" dirty="0">
                <a:solidFill>
                  <a:schemeClr val="tx1"/>
                </a:solidFill>
              </a:rPr>
              <a:t>и если да, то как?</a:t>
            </a: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Видите ли вы сходства и различия между разными графиками</a:t>
            </a:r>
            <a:r>
              <a:rPr lang="ru-RU" sz="17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Какие команды </a:t>
            </a:r>
            <a:r>
              <a:rPr lang="ru-RU" sz="1700" dirty="0" smtClean="0">
                <a:solidFill>
                  <a:schemeClr val="tx1"/>
                </a:solidFill>
              </a:rPr>
              <a:t>продемонстрировали </a:t>
            </a:r>
            <a:r>
              <a:rPr lang="ru-RU" sz="1700" dirty="0">
                <a:solidFill>
                  <a:schemeClr val="tx1"/>
                </a:solidFill>
              </a:rPr>
              <a:t>наибольшую </a:t>
            </a:r>
            <a:r>
              <a:rPr lang="ru-RU" sz="1700" dirty="0" err="1" smtClean="0">
                <a:solidFill>
                  <a:schemeClr val="tx1"/>
                </a:solidFill>
              </a:rPr>
              <a:t>изменчиваость</a:t>
            </a:r>
            <a:r>
              <a:rPr lang="ru-RU" sz="1700" dirty="0" smtClean="0">
                <a:solidFill>
                  <a:schemeClr val="tx1"/>
                </a:solidFill>
              </a:rPr>
              <a:t>, какие наименьшую, </a:t>
            </a:r>
            <a:r>
              <a:rPr lang="ru-RU" sz="1700" dirty="0">
                <a:solidFill>
                  <a:schemeClr val="tx1"/>
                </a:solidFill>
              </a:rPr>
              <a:t>и каковы были </a:t>
            </a:r>
            <a:r>
              <a:rPr lang="ru-RU" sz="1700" dirty="0" smtClean="0">
                <a:solidFill>
                  <a:schemeClr val="tx1"/>
                </a:solidFill>
              </a:rPr>
              <a:t>факторы этого?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Отразилась ли изменчивость на работе? </a:t>
            </a:r>
            <a:r>
              <a:rPr lang="ru-RU" sz="1700" dirty="0">
                <a:solidFill>
                  <a:schemeClr val="tx1"/>
                </a:solidFill>
              </a:rPr>
              <a:t>Если да, </a:t>
            </a:r>
            <a:r>
              <a:rPr lang="ru-RU" sz="1700" dirty="0" smtClean="0">
                <a:solidFill>
                  <a:schemeClr val="tx1"/>
                </a:solidFill>
              </a:rPr>
              <a:t>то на ком?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7" name="Rounded Rectangle 4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</a:p>
        </p:txBody>
      </p:sp>
      <p:sp>
        <p:nvSpPr>
          <p:cNvPr id="18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Бонус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Если вы играете </a:t>
            </a:r>
            <a:r>
              <a:rPr lang="ru-RU" sz="1700" dirty="0" smtClean="0">
                <a:solidFill>
                  <a:schemeClr val="tx1"/>
                </a:solidFill>
              </a:rPr>
              <a:t>с бонусом, </a:t>
            </a:r>
            <a:r>
              <a:rPr lang="ru-RU" sz="1700" dirty="0">
                <a:solidFill>
                  <a:schemeClr val="tx1"/>
                </a:solidFill>
              </a:rPr>
              <a:t>ваша команда решила быстро сыграть </a:t>
            </a:r>
            <a:r>
              <a:rPr lang="ru-RU" sz="1700" dirty="0" smtClean="0">
                <a:solidFill>
                  <a:schemeClr val="tx1"/>
                </a:solidFill>
              </a:rPr>
              <a:t>и побороться за </a:t>
            </a:r>
            <a:r>
              <a:rPr lang="ru-RU" sz="1700" dirty="0">
                <a:solidFill>
                  <a:schemeClr val="tx1"/>
                </a:solidFill>
              </a:rPr>
              <a:t>бонус или нет? Ваш выбор окупился?</a:t>
            </a:r>
            <a:endParaRPr 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0" y="1001800"/>
            <a:ext cx="5098323" cy="2884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1671"/>
            <a:ext cx="7886700" cy="573577"/>
          </a:xfrm>
        </p:spPr>
        <p:txBody>
          <a:bodyPr/>
          <a:lstStyle/>
          <a:p>
            <a:r>
              <a:rPr lang="ru-RU" dirty="0" smtClean="0"/>
              <a:t>Роли</a:t>
            </a:r>
            <a:r>
              <a:rPr lang="en-GB" dirty="0" smtClean="0"/>
              <a:t>: </a:t>
            </a:r>
            <a:r>
              <a:rPr lang="ru-RU" dirty="0" smtClean="0"/>
              <a:t>Руководитель проекта (ПМ)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4365104"/>
            <a:ext cx="90492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Менеджер проекта должен </a:t>
            </a:r>
            <a:r>
              <a:rPr lang="ru-RU" sz="1600" dirty="0" smtClean="0">
                <a:solidFill>
                  <a:schemeClr val="bg1"/>
                </a:solidFill>
              </a:rPr>
              <a:t>обладать </a:t>
            </a:r>
            <a:r>
              <a:rPr lang="ru-RU" sz="1600" dirty="0">
                <a:solidFill>
                  <a:schemeClr val="bg1"/>
                </a:solidFill>
              </a:rPr>
              <a:t>громким </a:t>
            </a:r>
            <a:r>
              <a:rPr lang="ru-RU" sz="1600" dirty="0" smtClean="0">
                <a:solidFill>
                  <a:schemeClr val="bg1"/>
                </a:solidFill>
              </a:rPr>
              <a:t>голосом для чтения карточек событий, </a:t>
            </a:r>
            <a:r>
              <a:rPr lang="ru-RU" sz="1600" dirty="0">
                <a:solidFill>
                  <a:schemeClr val="bg1"/>
                </a:solidFill>
              </a:rPr>
              <a:t>чтобы вся команда могла </a:t>
            </a:r>
            <a:r>
              <a:rPr lang="ru-RU" sz="1600" dirty="0" smtClean="0">
                <a:solidFill>
                  <a:schemeClr val="bg1"/>
                </a:solidFill>
              </a:rPr>
              <a:t>его услышать</a:t>
            </a:r>
            <a:r>
              <a:rPr lang="ru-RU" sz="1600" dirty="0">
                <a:solidFill>
                  <a:schemeClr val="bg1"/>
                </a:solidFill>
              </a:rPr>
              <a:t>. Никаких тихих или </a:t>
            </a:r>
            <a:r>
              <a:rPr lang="ru-RU" sz="1600" dirty="0" err="1">
                <a:solidFill>
                  <a:schemeClr val="bg1"/>
                </a:solidFill>
              </a:rPr>
              <a:t>бормочащих</a:t>
            </a:r>
            <a:r>
              <a:rPr lang="ru-RU" sz="1600" dirty="0">
                <a:solidFill>
                  <a:schemeClr val="bg1"/>
                </a:solidFill>
              </a:rPr>
              <a:t> менеджеров проекта, пожалуйста!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Как показано на рисунке, ПМ должен располагаться слева от доски. </a:t>
            </a:r>
            <a:r>
              <a:rPr lang="ru-RU" sz="1600" dirty="0" smtClean="0">
                <a:solidFill>
                  <a:schemeClr val="bg1"/>
                </a:solidFill>
              </a:rPr>
              <a:t>Его (ее) </a:t>
            </a:r>
            <a:r>
              <a:rPr lang="ru-RU" sz="1600" dirty="0">
                <a:solidFill>
                  <a:schemeClr val="bg1"/>
                </a:solidFill>
              </a:rPr>
              <a:t>задача состоит в том, чтобы координировать команду с помощью руководства </a:t>
            </a:r>
            <a:r>
              <a:rPr lang="ru-RU" sz="1600" dirty="0" smtClean="0">
                <a:solidFill>
                  <a:schemeClr val="bg1"/>
                </a:solidFill>
              </a:rPr>
              <a:t>«Ежедневные шаги</a:t>
            </a:r>
            <a:r>
              <a:rPr lang="ru-RU" sz="1600" dirty="0">
                <a:solidFill>
                  <a:schemeClr val="bg1"/>
                </a:solidFill>
              </a:rPr>
              <a:t>» и как можно быстрее </a:t>
            </a:r>
            <a:r>
              <a:rPr lang="ru-RU" sz="1600" dirty="0" smtClean="0">
                <a:solidFill>
                  <a:schemeClr val="bg1"/>
                </a:solidFill>
              </a:rPr>
              <a:t>провести команду через игру.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 PM потребуется руководство по ежедневным </a:t>
            </a:r>
            <a:r>
              <a:rPr lang="ru-RU" sz="1600" dirty="0" smtClean="0">
                <a:solidFill>
                  <a:schemeClr val="bg1"/>
                </a:solidFill>
              </a:rPr>
              <a:t>шагам.</a:t>
            </a:r>
            <a:endParaRPr lang="en-NZ" sz="16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44684" y="1100665"/>
            <a:ext cx="1410306" cy="114132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3" y="1100665"/>
            <a:ext cx="2845046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5143"/>
            <a:ext cx="7886700" cy="5735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Роли</a:t>
            </a:r>
            <a:r>
              <a:rPr lang="en-GB" dirty="0" smtClean="0"/>
              <a:t>: </a:t>
            </a:r>
            <a:r>
              <a:rPr lang="ru-RU" dirty="0" smtClean="0"/>
              <a:t>отслеживание кумулятивной диаграммы потока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4619850"/>
            <a:ext cx="9049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Отслеживание CFD (кумулятивная диаграмма потока) - самая сложная роль в игре.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CFD </a:t>
            </a:r>
            <a:r>
              <a:rPr lang="ru-RU" sz="1600" dirty="0" err="1">
                <a:solidFill>
                  <a:schemeClr val="bg1"/>
                </a:solidFill>
              </a:rPr>
              <a:t>Tracker</a:t>
            </a:r>
            <a:r>
              <a:rPr lang="ru-RU" sz="1600" dirty="0">
                <a:solidFill>
                  <a:schemeClr val="bg1"/>
                </a:solidFill>
              </a:rPr>
              <a:t> должен быть уверен в цифрах и диаграммах. Он должен сидеть справа от доски, поскольку он будет обрабатывать </a:t>
            </a:r>
            <a:r>
              <a:rPr lang="ru-RU" sz="1600" dirty="0" smtClean="0">
                <a:solidFill>
                  <a:schemeClr val="bg1"/>
                </a:solidFill>
              </a:rPr>
              <a:t>карточки </a:t>
            </a:r>
            <a:r>
              <a:rPr lang="ru-RU" sz="1600" dirty="0">
                <a:solidFill>
                  <a:schemeClr val="bg1"/>
                </a:solidFill>
              </a:rPr>
              <a:t>по мере их </a:t>
            </a:r>
            <a:r>
              <a:rPr lang="ru-RU" sz="1600" dirty="0" smtClean="0">
                <a:solidFill>
                  <a:schemeClr val="bg1"/>
                </a:solidFill>
              </a:rPr>
              <a:t>прохождения по потоку.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 CFD </a:t>
            </a:r>
            <a:r>
              <a:rPr lang="ru-RU" sz="1600" dirty="0" err="1">
                <a:solidFill>
                  <a:schemeClr val="bg1"/>
                </a:solidFill>
              </a:rPr>
              <a:t>Tracker</a:t>
            </a:r>
            <a:r>
              <a:rPr lang="ru-RU" sz="1600" dirty="0">
                <a:solidFill>
                  <a:schemeClr val="bg1"/>
                </a:solidFill>
              </a:rPr>
              <a:t> потребуется кумулятивная диаграмма потока и следующие цветные </a:t>
            </a:r>
            <a:r>
              <a:rPr lang="ru-RU" sz="1600" dirty="0" smtClean="0">
                <a:solidFill>
                  <a:schemeClr val="bg1"/>
                </a:solidFill>
              </a:rPr>
              <a:t>фломастеры: </a:t>
            </a:r>
            <a:r>
              <a:rPr lang="ru-RU" sz="1600" dirty="0">
                <a:solidFill>
                  <a:schemeClr val="bg1"/>
                </a:solidFill>
              </a:rPr>
              <a:t>черный, зеленый, синий, красный и фиолетовый.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Полные инструкции приведены на обратной стороне диаграммы.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6" y="1100665"/>
            <a:ext cx="2469500" cy="2782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0" y="1001800"/>
            <a:ext cx="5098323" cy="28848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33694" y="1152585"/>
            <a:ext cx="1410306" cy="114132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8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34" y="1120324"/>
            <a:ext cx="6291618" cy="356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63" y="105312"/>
            <a:ext cx="7886700" cy="8614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Роли</a:t>
            </a:r>
            <a:r>
              <a:rPr lang="en-GB" dirty="0" smtClean="0"/>
              <a:t>: </a:t>
            </a:r>
            <a:r>
              <a:rPr lang="ru-RU" dirty="0" smtClean="0"/>
              <a:t>отслеживание контрольной диаграммы</a:t>
            </a:r>
            <a:r>
              <a:rPr lang="en-GB" dirty="0" smtClean="0"/>
              <a:t> </a:t>
            </a:r>
            <a:r>
              <a:rPr lang="ru-RU" dirty="0" smtClean="0"/>
              <a:t>и графика распределения времени выполнения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5000846"/>
            <a:ext cx="9049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Отслеживание контрольной диаграммы и графика распределения </a:t>
            </a:r>
            <a:r>
              <a:rPr lang="ru-RU" sz="1600" dirty="0" smtClean="0">
                <a:solidFill>
                  <a:schemeClr val="bg1"/>
                </a:solidFill>
              </a:rPr>
              <a:t>времени </a:t>
            </a:r>
            <a:r>
              <a:rPr lang="ru-RU" sz="1600" dirty="0">
                <a:solidFill>
                  <a:schemeClr val="bg1"/>
                </a:solidFill>
              </a:rPr>
              <a:t>выполнения не так сложны, но </a:t>
            </a:r>
            <a:r>
              <a:rPr lang="ru-RU" sz="1600" dirty="0" smtClean="0">
                <a:solidFill>
                  <a:schemeClr val="bg1"/>
                </a:solidFill>
              </a:rPr>
              <a:t>внимание </a:t>
            </a:r>
            <a:r>
              <a:rPr lang="ru-RU" sz="1600" dirty="0">
                <a:solidFill>
                  <a:schemeClr val="bg1"/>
                </a:solidFill>
              </a:rPr>
              <a:t>к </a:t>
            </a:r>
            <a:r>
              <a:rPr lang="ru-RU" sz="1600" dirty="0" smtClean="0">
                <a:solidFill>
                  <a:schemeClr val="bg1"/>
                </a:solidFill>
              </a:rPr>
              <a:t>деталям в диаграммах </a:t>
            </a:r>
            <a:r>
              <a:rPr lang="ru-RU" sz="1600" dirty="0">
                <a:solidFill>
                  <a:schemeClr val="bg1"/>
                </a:solidFill>
              </a:rPr>
              <a:t>будет </a:t>
            </a:r>
            <a:r>
              <a:rPr lang="ru-RU" sz="1600" dirty="0" smtClean="0">
                <a:solidFill>
                  <a:schemeClr val="bg1"/>
                </a:solidFill>
              </a:rPr>
              <a:t>полезным.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Люди, </a:t>
            </a:r>
            <a:r>
              <a:rPr lang="ru-RU" sz="1600" dirty="0" smtClean="0">
                <a:solidFill>
                  <a:schemeClr val="bg1"/>
                </a:solidFill>
              </a:rPr>
              <a:t>выполняющие эти </a:t>
            </a:r>
            <a:r>
              <a:rPr lang="ru-RU" sz="1600" dirty="0">
                <a:solidFill>
                  <a:schemeClr val="bg1"/>
                </a:solidFill>
              </a:rPr>
              <a:t>роли, нуждаются в соответствующих графиках и будут делиться четырьмя </a:t>
            </a:r>
            <a:r>
              <a:rPr lang="ru-RU" sz="1600" dirty="0" smtClean="0">
                <a:solidFill>
                  <a:schemeClr val="bg1"/>
                </a:solidFill>
              </a:rPr>
              <a:t>фломастерами: </a:t>
            </a:r>
            <a:r>
              <a:rPr lang="ru-RU" sz="1600" dirty="0">
                <a:solidFill>
                  <a:schemeClr val="bg1"/>
                </a:solidFill>
              </a:rPr>
              <a:t>черным, коричневым, оранжевым и фиолетовым.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 обратной стороне каждого графика представлены полные инструкции.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15826" y="2710543"/>
            <a:ext cx="3819200" cy="2199796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7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1671"/>
            <a:ext cx="7886700" cy="573577"/>
          </a:xfrm>
        </p:spPr>
        <p:txBody>
          <a:bodyPr/>
          <a:lstStyle/>
          <a:p>
            <a:r>
              <a:rPr lang="ru-RU" dirty="0" smtClean="0"/>
              <a:t>Роли</a:t>
            </a:r>
            <a:r>
              <a:rPr lang="en-GB" dirty="0" smtClean="0"/>
              <a:t>: </a:t>
            </a:r>
            <a:r>
              <a:rPr lang="ru-RU" dirty="0" smtClean="0"/>
              <a:t>финансовый аналитик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5305648"/>
            <a:ext cx="90492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Финансовому аналитику </a:t>
            </a:r>
            <a:r>
              <a:rPr lang="ru-RU" sz="1600" dirty="0" smtClean="0">
                <a:solidFill>
                  <a:schemeClr val="bg1"/>
                </a:solidFill>
              </a:rPr>
              <a:t>понадобятся базовые знания по математике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калькулятор</a:t>
            </a:r>
            <a:r>
              <a:rPr lang="ru-RU" sz="1600" dirty="0">
                <a:solidFill>
                  <a:schemeClr val="bg1"/>
                </a:solidFill>
              </a:rPr>
              <a:t>. Большинство смартфонов предоставляют приложение калькулятора.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Финансовому аналитику понадобится Финансовая сводка.</a:t>
            </a:r>
            <a:endParaRPr lang="en-NZ" sz="1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0" y="1001800"/>
            <a:ext cx="5098323" cy="28848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2613418">
            <a:off x="7534601" y="2097946"/>
            <a:ext cx="1410306" cy="114132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2" y="1182644"/>
            <a:ext cx="2315868" cy="2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2" y="745075"/>
            <a:ext cx="8808264" cy="4990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63" y="181514"/>
            <a:ext cx="7886700" cy="602261"/>
          </a:xfrm>
        </p:spPr>
        <p:txBody>
          <a:bodyPr>
            <a:normAutofit/>
          </a:bodyPr>
          <a:lstStyle/>
          <a:p>
            <a:r>
              <a:rPr lang="ru-RU" dirty="0"/>
              <a:t>Остальные игроки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4" y="6207440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 всех игроков без ролей будет много возможностей.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497228">
            <a:off x="747321" y="3111151"/>
            <a:ext cx="1524398" cy="18800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23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Командная договоренность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5906785"/>
            <a:ext cx="9049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bg1"/>
                </a:solidFill>
              </a:rPr>
              <a:t>Игроки должны быть расположены вокруг доски, как указано.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bg1"/>
                </a:solidFill>
              </a:rPr>
              <a:t>Лучше всего, если все игроки смогут просматривать правую сторону вверх (а не вверх ногами).</a:t>
            </a:r>
            <a:endParaRPr lang="en-NZ" sz="1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2" y="745075"/>
            <a:ext cx="8808264" cy="49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доски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5" y="5376118"/>
            <a:ext cx="654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Подготовьте каждую доску как на слайде</a:t>
            </a:r>
            <a:r>
              <a:rPr lang="en-NZ" sz="1600" dirty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Поместите карточки</a:t>
            </a:r>
            <a:r>
              <a:rPr lang="en-NZ" sz="1600" dirty="0">
                <a:solidFill>
                  <a:schemeClr val="bg1"/>
                </a:solidFill>
              </a:rPr>
              <a:t> S1 – S11 </a:t>
            </a:r>
            <a:r>
              <a:rPr lang="ru-RU" sz="1600" dirty="0">
                <a:solidFill>
                  <a:schemeClr val="bg1"/>
                </a:solidFill>
              </a:rPr>
              <a:t>в соответствующие пометке «Старт» колонки на доске</a:t>
            </a:r>
            <a:r>
              <a:rPr lang="en-NZ" sz="1600" dirty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Например</a:t>
            </a:r>
            <a:r>
              <a:rPr lang="en-NZ" sz="1600" dirty="0">
                <a:solidFill>
                  <a:schemeClr val="bg1"/>
                </a:solidFill>
              </a:rPr>
              <a:t>, S1 </a:t>
            </a:r>
            <a:r>
              <a:rPr lang="ru-RU" sz="1600" dirty="0">
                <a:solidFill>
                  <a:schemeClr val="bg1"/>
                </a:solidFill>
              </a:rPr>
              <a:t>с надписью «Старт: Готово к поставке» нужно поместить в колонку</a:t>
            </a:r>
            <a:r>
              <a:rPr lang="en-NZ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«Готово к поставке».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72" y="6474822"/>
            <a:ext cx="900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Оставшиеся карточки разметите слева в соответствующих им классах.</a:t>
            </a:r>
            <a:endParaRPr lang="en-NZ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5670763"/>
            <a:ext cx="2264657" cy="3584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00359" y="5588737"/>
            <a:ext cx="1584176" cy="48496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350"/>
            <a:ext cx="9144000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030"/>
            <a:ext cx="7886700" cy="573577"/>
          </a:xfrm>
        </p:spPr>
        <p:txBody>
          <a:bodyPr/>
          <a:lstStyle/>
          <a:p>
            <a:r>
              <a:rPr lang="ru-RU" dirty="0" smtClean="0"/>
              <a:t>Придумайте название компании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656"/>
            <a:ext cx="9144000" cy="40741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19015" y="3881662"/>
            <a:ext cx="3728960" cy="12373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2328478" y="5600344"/>
            <a:ext cx="44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dirty="0">
                <a:solidFill>
                  <a:schemeClr val="bg1"/>
                </a:solidFill>
              </a:rPr>
              <a:t>Напишите название </a:t>
            </a:r>
            <a:r>
              <a:rPr lang="ru-RU" sz="2800" dirty="0" smtClean="0">
                <a:solidFill>
                  <a:schemeClr val="bg1"/>
                </a:solidFill>
              </a:rPr>
              <a:t>компании </a:t>
            </a:r>
            <a:r>
              <a:rPr lang="ru-RU" sz="2800" dirty="0">
                <a:solidFill>
                  <a:schemeClr val="bg1"/>
                </a:solidFill>
              </a:rPr>
              <a:t>внизу </a:t>
            </a:r>
            <a:r>
              <a:rPr lang="ru-RU" sz="2800" dirty="0" smtClean="0">
                <a:solidFill>
                  <a:schemeClr val="bg1"/>
                </a:solidFill>
              </a:rPr>
              <a:t>доски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191"/>
            <a:ext cx="9144000" cy="5503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424"/>
            <a:ext cx="7886700" cy="573577"/>
          </a:xfrm>
        </p:spPr>
        <p:txBody>
          <a:bodyPr>
            <a:normAutofit fontScale="90000"/>
          </a:bodyPr>
          <a:lstStyle/>
          <a:p>
            <a:r>
              <a:rPr lang="ru-RU" dirty="0"/>
              <a:t>Название компании, местоположение и дата</a:t>
            </a:r>
            <a:endParaRPr lang="en-NZ" dirty="0"/>
          </a:p>
        </p:txBody>
      </p:sp>
      <p:sp>
        <p:nvSpPr>
          <p:cNvPr id="5" name="Oval 4"/>
          <p:cNvSpPr/>
          <p:nvPr/>
        </p:nvSpPr>
        <p:spPr>
          <a:xfrm>
            <a:off x="0" y="5617029"/>
            <a:ext cx="1567543" cy="586843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85056" y="6203872"/>
            <a:ext cx="871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Трекеры</a:t>
            </a:r>
            <a:r>
              <a:rPr lang="ru-RU" sz="1600" dirty="0" smtClean="0">
                <a:solidFill>
                  <a:schemeClr val="bg1"/>
                </a:solidFill>
              </a:rPr>
              <a:t> графиков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финансовый аналитики, </a:t>
            </a:r>
            <a:r>
              <a:rPr lang="ru-RU" sz="1600" dirty="0">
                <a:solidFill>
                  <a:schemeClr val="bg1"/>
                </a:solidFill>
              </a:rPr>
              <a:t>заполните ярлыки внизу ваших листов.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Это важно, поскольку в конце игры мы </a:t>
            </a:r>
            <a:r>
              <a:rPr lang="ru-RU" sz="1600" dirty="0" smtClean="0">
                <a:solidFill>
                  <a:schemeClr val="bg1"/>
                </a:solidFill>
              </a:rPr>
              <a:t>сделаем фотографии итогов для анализа.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3771" y="4452596"/>
            <a:ext cx="1567543" cy="586843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Oval 7"/>
          <p:cNvSpPr/>
          <p:nvPr/>
        </p:nvSpPr>
        <p:spPr>
          <a:xfrm>
            <a:off x="1807029" y="3017804"/>
            <a:ext cx="1567543" cy="586843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Oval 8"/>
          <p:cNvSpPr/>
          <p:nvPr/>
        </p:nvSpPr>
        <p:spPr>
          <a:xfrm>
            <a:off x="5355773" y="5791199"/>
            <a:ext cx="2797628" cy="4544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2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45225"/>
            <a:ext cx="9144000" cy="864095"/>
          </a:xfrm>
          <a:prstGeom prst="rect">
            <a:avLst/>
          </a:prstGeom>
          <a:solidFill>
            <a:srgbClr val="E8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95" y="5446630"/>
            <a:ext cx="3744416" cy="864095"/>
          </a:xfrm>
        </p:spPr>
        <p:txBody>
          <a:bodyPr anchor="ctr">
            <a:normAutofit/>
          </a:bodyPr>
          <a:lstStyle/>
          <a:p>
            <a:pPr algn="l"/>
            <a:r>
              <a:rPr lang="ru-RU" sz="2400" baseline="0" dirty="0" smtClean="0">
                <a:solidFill>
                  <a:schemeClr val="tx1"/>
                </a:solidFill>
              </a:rPr>
              <a:t>Подготовка к игре</a:t>
            </a:r>
            <a:r>
              <a:rPr lang="en-US" sz="2400" baseline="0" dirty="0" smtClean="0">
                <a:solidFill>
                  <a:schemeClr val="tx1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Расширенный режим	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43724"/>
            <a:ext cx="479121" cy="269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7" y="623041"/>
            <a:ext cx="7125665" cy="4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1124744"/>
            <a:ext cx="8229600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 fontScale="90000"/>
          </a:bodyPr>
          <a:lstStyle/>
          <a:p>
            <a:r>
              <a:rPr lang="ru-RU" dirty="0"/>
              <a:t>Ведущий: обновите табло с названиями команд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14517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75316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052" y="159279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052" y="2204864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234564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</a:t>
            </a:r>
            <a:r>
              <a:rPr lang="en-US" sz="1600" dirty="0" smtClean="0"/>
              <a:t> 9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3562" y="1638363"/>
            <a:ext cx="2218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/>
              <a:t>Команда</a:t>
            </a:r>
            <a:r>
              <a:rPr lang="en-US" sz="1500" dirty="0" smtClean="0"/>
              <a:t> \ </a:t>
            </a:r>
            <a:endParaRPr lang="ru-RU" sz="1500" dirty="0" smtClean="0"/>
          </a:p>
          <a:p>
            <a:pPr algn="ctr"/>
            <a:r>
              <a:rPr lang="ru-RU" sz="1500" dirty="0" smtClean="0"/>
              <a:t>Конец платежного цикла</a:t>
            </a:r>
            <a:endParaRPr lang="en-US" sz="15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9052" y="5841268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6142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1600" y="2882911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</a:t>
            </a:r>
            <a:r>
              <a:rPr lang="en-US" sz="1600" dirty="0" smtClean="0"/>
              <a:t> 12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3428590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 </a:t>
            </a:r>
            <a:r>
              <a:rPr lang="en-US" sz="1600" dirty="0" smtClean="0"/>
              <a:t>15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49934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71600" y="4015807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 </a:t>
            </a:r>
            <a:r>
              <a:rPr lang="en-US" sz="1600" dirty="0" smtClean="0"/>
              <a:t>18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559922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</a:t>
            </a:r>
            <a:r>
              <a:rPr lang="en-US" sz="1600" dirty="0" smtClean="0"/>
              <a:t> 21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8283726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1600" y="5096573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</a:t>
            </a:r>
            <a:r>
              <a:rPr lang="en-US" sz="1600" dirty="0" smtClean="0"/>
              <a:t> 24</a:t>
            </a:r>
            <a:endParaRPr lang="en-US" sz="1600" dirty="0"/>
          </a:p>
        </p:txBody>
      </p:sp>
      <p:cxnSp>
        <p:nvCxnSpPr>
          <p:cNvPr id="22" name="Straight Connector 13"/>
          <p:cNvCxnSpPr/>
          <p:nvPr/>
        </p:nvCxnSpPr>
        <p:spPr>
          <a:xfrm>
            <a:off x="799052" y="281693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/>
          <p:cNvCxnSpPr/>
          <p:nvPr/>
        </p:nvCxnSpPr>
        <p:spPr>
          <a:xfrm>
            <a:off x="799052" y="335699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"/>
          <p:cNvCxnSpPr/>
          <p:nvPr/>
        </p:nvCxnSpPr>
        <p:spPr>
          <a:xfrm>
            <a:off x="799052" y="393305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"/>
          <p:cNvCxnSpPr/>
          <p:nvPr/>
        </p:nvCxnSpPr>
        <p:spPr>
          <a:xfrm>
            <a:off x="799052" y="443711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/>
          <p:cNvCxnSpPr/>
          <p:nvPr/>
        </p:nvCxnSpPr>
        <p:spPr>
          <a:xfrm>
            <a:off x="799052" y="501317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5856" y="1700809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Евангелисты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31528" y="1683856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Мотыга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930271" y="169151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Бобыли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На доске</a:t>
            </a:r>
            <a:r>
              <a:rPr lang="en-US" dirty="0" smtClean="0"/>
              <a:t>: </a:t>
            </a:r>
            <a:r>
              <a:rPr lang="ru-RU" dirty="0" smtClean="0"/>
              <a:t>протягивайте карточки вправо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59"/>
            <a:ext cx="9144000" cy="40233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496" y="5556017"/>
            <a:ext cx="90492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Билеты вытягиваются в </a:t>
            </a:r>
            <a:r>
              <a:rPr lang="ru-RU" sz="1600" dirty="0" smtClean="0">
                <a:solidFill>
                  <a:schemeClr val="bg1"/>
                </a:solidFill>
              </a:rPr>
              <a:t>колонку Очередь из </a:t>
            </a:r>
            <a:r>
              <a:rPr lang="ru-RU" sz="1600" dirty="0" err="1">
                <a:solidFill>
                  <a:schemeClr val="bg1"/>
                </a:solidFill>
              </a:rPr>
              <a:t>Б</a:t>
            </a:r>
            <a:r>
              <a:rPr lang="ru-RU" sz="1600" dirty="0" err="1" smtClean="0">
                <a:solidFill>
                  <a:schemeClr val="bg1"/>
                </a:solidFill>
              </a:rPr>
              <a:t>эклога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Карточки втягиваются </a:t>
            </a:r>
            <a:r>
              <a:rPr lang="ru-RU" sz="1600" dirty="0">
                <a:solidFill>
                  <a:schemeClr val="bg1"/>
                </a:solidFill>
              </a:rPr>
              <a:t>в последующие </a:t>
            </a:r>
            <a:r>
              <a:rPr lang="ru-RU" sz="1600" dirty="0" smtClean="0">
                <a:solidFill>
                  <a:schemeClr val="bg1"/>
                </a:solidFill>
              </a:rPr>
              <a:t>статусы </a:t>
            </a:r>
            <a:r>
              <a:rPr lang="ru-RU" sz="1600" dirty="0">
                <a:solidFill>
                  <a:schemeClr val="bg1"/>
                </a:solidFill>
              </a:rPr>
              <a:t>вправо, </a:t>
            </a:r>
            <a:r>
              <a:rPr lang="ru-RU" sz="1600" dirty="0" smtClean="0">
                <a:solidFill>
                  <a:schemeClr val="bg1"/>
                </a:solidFill>
              </a:rPr>
              <a:t>как только работа </a:t>
            </a:r>
            <a:r>
              <a:rPr lang="ru-RU" sz="1600" dirty="0">
                <a:solidFill>
                  <a:schemeClr val="bg1"/>
                </a:solidFill>
              </a:rPr>
              <a:t>завершается на каждой </a:t>
            </a:r>
            <a:r>
              <a:rPr lang="ru-RU" sz="1600" dirty="0" smtClean="0">
                <a:solidFill>
                  <a:schemeClr val="bg1"/>
                </a:solidFill>
              </a:rPr>
              <a:t>предыдущей стадии.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23257" y="3331028"/>
            <a:ext cx="70757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ight Arrow 37"/>
          <p:cNvSpPr/>
          <p:nvPr/>
        </p:nvSpPr>
        <p:spPr>
          <a:xfrm>
            <a:off x="2046514" y="3331028"/>
            <a:ext cx="64640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13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На доске</a:t>
            </a:r>
            <a:r>
              <a:rPr lang="en-US" dirty="0" smtClean="0"/>
              <a:t>: </a:t>
            </a:r>
            <a:r>
              <a:rPr lang="ru-RU" dirty="0" smtClean="0"/>
              <a:t>ограничения </a:t>
            </a:r>
            <a:r>
              <a:rPr lang="en-US" dirty="0" smtClean="0"/>
              <a:t>WIP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59"/>
            <a:ext cx="9144000" cy="40233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496" y="5437480"/>
            <a:ext cx="90492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Обратите внимание, что ограничения WIP для </a:t>
            </a:r>
            <a:r>
              <a:rPr lang="ru-RU" sz="1600" dirty="0" smtClean="0">
                <a:solidFill>
                  <a:schemeClr val="bg1"/>
                </a:solidFill>
              </a:rPr>
              <a:t>«Анализа» </a:t>
            </a:r>
            <a:r>
              <a:rPr lang="ru-RU" sz="1600" dirty="0">
                <a:solidFill>
                  <a:schemeClr val="bg1"/>
                </a:solidFill>
              </a:rPr>
              <a:t>применимы как к </a:t>
            </a:r>
            <a:r>
              <a:rPr lang="ru-RU" sz="1600" dirty="0" err="1">
                <a:solidFill>
                  <a:schemeClr val="bg1"/>
                </a:solidFill>
              </a:rPr>
              <a:t>In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progress</a:t>
            </a:r>
            <a:r>
              <a:rPr lang="ru-RU" sz="1600" dirty="0">
                <a:solidFill>
                  <a:schemeClr val="bg1"/>
                </a:solidFill>
              </a:rPr>
              <a:t>, так и </a:t>
            </a:r>
            <a:r>
              <a:rPr lang="ru-RU" sz="1600" dirty="0" err="1">
                <a:solidFill>
                  <a:schemeClr val="bg1"/>
                </a:solidFill>
              </a:rPr>
              <a:t>Done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То же самое верно и для </a:t>
            </a:r>
            <a:r>
              <a:rPr lang="ru-RU" sz="1600" dirty="0" smtClean="0">
                <a:solidFill>
                  <a:schemeClr val="bg1"/>
                </a:solidFill>
              </a:rPr>
              <a:t>«Разработки».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</a:rPr>
              <a:t>«Готово к поставке» и «Поставлено» </a:t>
            </a:r>
            <a:r>
              <a:rPr lang="ru-RU" sz="1600" dirty="0">
                <a:solidFill>
                  <a:schemeClr val="bg1"/>
                </a:solidFill>
              </a:rPr>
              <a:t>нет ограничений на использование WIP.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3048" y="985965"/>
            <a:ext cx="720080" cy="5835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reeform 7"/>
          <p:cNvSpPr/>
          <p:nvPr/>
        </p:nvSpPr>
        <p:spPr>
          <a:xfrm>
            <a:off x="2680260" y="1391736"/>
            <a:ext cx="195926" cy="156323"/>
          </a:xfrm>
          <a:custGeom>
            <a:avLst/>
            <a:gdLst>
              <a:gd name="connsiteX0" fmla="*/ 217358 w 217358"/>
              <a:gd name="connsiteY0" fmla="*/ 0 h 149902"/>
              <a:gd name="connsiteX1" fmla="*/ 0 w 217358"/>
              <a:gd name="connsiteY1" fmla="*/ 149902 h 149902"/>
              <a:gd name="connsiteX2" fmla="*/ 0 w 217358"/>
              <a:gd name="connsiteY2" fmla="*/ 149902 h 149902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95926 w 195926"/>
              <a:gd name="connsiteY0" fmla="*/ 0 h 131184"/>
              <a:gd name="connsiteX1" fmla="*/ 0 w 195926"/>
              <a:gd name="connsiteY1" fmla="*/ 131184 h 131184"/>
              <a:gd name="connsiteX2" fmla="*/ 0 w 195926"/>
              <a:gd name="connsiteY2" fmla="*/ 131184 h 131184"/>
              <a:gd name="connsiteX0" fmla="*/ 195926 w 195926"/>
              <a:gd name="connsiteY0" fmla="*/ 2779 h 133963"/>
              <a:gd name="connsiteX1" fmla="*/ 0 w 195926"/>
              <a:gd name="connsiteY1" fmla="*/ 133963 h 133963"/>
              <a:gd name="connsiteX2" fmla="*/ 0 w 195926"/>
              <a:gd name="connsiteY2" fmla="*/ 133963 h 133963"/>
              <a:gd name="connsiteX0" fmla="*/ 199598 w 199598"/>
              <a:gd name="connsiteY0" fmla="*/ 4586 h 135770"/>
              <a:gd name="connsiteX1" fmla="*/ 3672 w 199598"/>
              <a:gd name="connsiteY1" fmla="*/ 135770 h 135770"/>
              <a:gd name="connsiteX2" fmla="*/ 3672 w 199598"/>
              <a:gd name="connsiteY2" fmla="*/ 135770 h 135770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26" h="136533">
                <a:moveTo>
                  <a:pt x="195926" y="5349"/>
                </a:moveTo>
                <a:cubicBezTo>
                  <a:pt x="-31308" y="-18171"/>
                  <a:pt x="13604" y="37718"/>
                  <a:pt x="0" y="136533"/>
                </a:cubicBezTo>
                <a:lnTo>
                  <a:pt x="0" y="136533"/>
                </a:lnTo>
              </a:path>
            </a:pathLst>
          </a:custGeom>
          <a:noFill/>
          <a:ln cap="rnd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 flipH="1">
            <a:off x="3531222" y="1391736"/>
            <a:ext cx="195926" cy="156323"/>
          </a:xfrm>
          <a:custGeom>
            <a:avLst/>
            <a:gdLst>
              <a:gd name="connsiteX0" fmla="*/ 217358 w 217358"/>
              <a:gd name="connsiteY0" fmla="*/ 0 h 149902"/>
              <a:gd name="connsiteX1" fmla="*/ 0 w 217358"/>
              <a:gd name="connsiteY1" fmla="*/ 149902 h 149902"/>
              <a:gd name="connsiteX2" fmla="*/ 0 w 217358"/>
              <a:gd name="connsiteY2" fmla="*/ 149902 h 149902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95926 w 195926"/>
              <a:gd name="connsiteY0" fmla="*/ 0 h 131184"/>
              <a:gd name="connsiteX1" fmla="*/ 0 w 195926"/>
              <a:gd name="connsiteY1" fmla="*/ 131184 h 131184"/>
              <a:gd name="connsiteX2" fmla="*/ 0 w 195926"/>
              <a:gd name="connsiteY2" fmla="*/ 131184 h 131184"/>
              <a:gd name="connsiteX0" fmla="*/ 195926 w 195926"/>
              <a:gd name="connsiteY0" fmla="*/ 2779 h 133963"/>
              <a:gd name="connsiteX1" fmla="*/ 0 w 195926"/>
              <a:gd name="connsiteY1" fmla="*/ 133963 h 133963"/>
              <a:gd name="connsiteX2" fmla="*/ 0 w 195926"/>
              <a:gd name="connsiteY2" fmla="*/ 133963 h 133963"/>
              <a:gd name="connsiteX0" fmla="*/ 199598 w 199598"/>
              <a:gd name="connsiteY0" fmla="*/ 4586 h 135770"/>
              <a:gd name="connsiteX1" fmla="*/ 3672 w 199598"/>
              <a:gd name="connsiteY1" fmla="*/ 135770 h 135770"/>
              <a:gd name="connsiteX2" fmla="*/ 3672 w 199598"/>
              <a:gd name="connsiteY2" fmla="*/ 135770 h 135770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26" h="136533">
                <a:moveTo>
                  <a:pt x="195926" y="5349"/>
                </a:moveTo>
                <a:cubicBezTo>
                  <a:pt x="-31308" y="-18171"/>
                  <a:pt x="13604" y="37718"/>
                  <a:pt x="0" y="136533"/>
                </a:cubicBezTo>
                <a:lnTo>
                  <a:pt x="0" y="136533"/>
                </a:lnTo>
              </a:path>
            </a:pathLst>
          </a:custGeom>
          <a:noFill/>
          <a:ln cap="rnd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>
            <a:off x="4699602" y="966886"/>
            <a:ext cx="936104" cy="5835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Freeform 10"/>
          <p:cNvSpPr/>
          <p:nvPr/>
        </p:nvSpPr>
        <p:spPr>
          <a:xfrm>
            <a:off x="4596570" y="1380840"/>
            <a:ext cx="155444" cy="152904"/>
          </a:xfrm>
          <a:custGeom>
            <a:avLst/>
            <a:gdLst>
              <a:gd name="connsiteX0" fmla="*/ 217358 w 217358"/>
              <a:gd name="connsiteY0" fmla="*/ 0 h 149902"/>
              <a:gd name="connsiteX1" fmla="*/ 0 w 217358"/>
              <a:gd name="connsiteY1" fmla="*/ 149902 h 149902"/>
              <a:gd name="connsiteX2" fmla="*/ 0 w 217358"/>
              <a:gd name="connsiteY2" fmla="*/ 149902 h 149902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95926 w 195926"/>
              <a:gd name="connsiteY0" fmla="*/ 0 h 131184"/>
              <a:gd name="connsiteX1" fmla="*/ 0 w 195926"/>
              <a:gd name="connsiteY1" fmla="*/ 131184 h 131184"/>
              <a:gd name="connsiteX2" fmla="*/ 0 w 195926"/>
              <a:gd name="connsiteY2" fmla="*/ 131184 h 131184"/>
              <a:gd name="connsiteX0" fmla="*/ 195926 w 195926"/>
              <a:gd name="connsiteY0" fmla="*/ 2779 h 133963"/>
              <a:gd name="connsiteX1" fmla="*/ 0 w 195926"/>
              <a:gd name="connsiteY1" fmla="*/ 133963 h 133963"/>
              <a:gd name="connsiteX2" fmla="*/ 0 w 195926"/>
              <a:gd name="connsiteY2" fmla="*/ 133963 h 133963"/>
              <a:gd name="connsiteX0" fmla="*/ 199598 w 199598"/>
              <a:gd name="connsiteY0" fmla="*/ 4586 h 135770"/>
              <a:gd name="connsiteX1" fmla="*/ 3672 w 199598"/>
              <a:gd name="connsiteY1" fmla="*/ 135770 h 135770"/>
              <a:gd name="connsiteX2" fmla="*/ 3672 w 199598"/>
              <a:gd name="connsiteY2" fmla="*/ 135770 h 135770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3386 h 134570"/>
              <a:gd name="connsiteX1" fmla="*/ 0 w 195926"/>
              <a:gd name="connsiteY1" fmla="*/ 134570 h 134570"/>
              <a:gd name="connsiteX2" fmla="*/ 0 w 195926"/>
              <a:gd name="connsiteY2" fmla="*/ 134570 h 134570"/>
              <a:gd name="connsiteX0" fmla="*/ 155444 w 155444"/>
              <a:gd name="connsiteY0" fmla="*/ 1616 h 132800"/>
              <a:gd name="connsiteX1" fmla="*/ 0 w 155444"/>
              <a:gd name="connsiteY1" fmla="*/ 132800 h 132800"/>
              <a:gd name="connsiteX2" fmla="*/ 0 w 155444"/>
              <a:gd name="connsiteY2" fmla="*/ 132800 h 132800"/>
              <a:gd name="connsiteX0" fmla="*/ 155444 w 155444"/>
              <a:gd name="connsiteY0" fmla="*/ 2364 h 133548"/>
              <a:gd name="connsiteX1" fmla="*/ 0 w 155444"/>
              <a:gd name="connsiteY1" fmla="*/ 133548 h 133548"/>
              <a:gd name="connsiteX2" fmla="*/ 0 w 155444"/>
              <a:gd name="connsiteY2" fmla="*/ 133548 h 13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4" h="133548">
                <a:moveTo>
                  <a:pt x="155444" y="2364"/>
                </a:moveTo>
                <a:cubicBezTo>
                  <a:pt x="-19403" y="-14917"/>
                  <a:pt x="23525" y="65929"/>
                  <a:pt x="0" y="133548"/>
                </a:cubicBezTo>
                <a:lnTo>
                  <a:pt x="0" y="133548"/>
                </a:lnTo>
              </a:path>
            </a:pathLst>
          </a:custGeom>
          <a:noFill/>
          <a:ln cap="rnd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 11"/>
          <p:cNvSpPr/>
          <p:nvPr/>
        </p:nvSpPr>
        <p:spPr>
          <a:xfrm flipH="1">
            <a:off x="5573223" y="1380840"/>
            <a:ext cx="155444" cy="152904"/>
          </a:xfrm>
          <a:custGeom>
            <a:avLst/>
            <a:gdLst>
              <a:gd name="connsiteX0" fmla="*/ 217358 w 217358"/>
              <a:gd name="connsiteY0" fmla="*/ 0 h 149902"/>
              <a:gd name="connsiteX1" fmla="*/ 0 w 217358"/>
              <a:gd name="connsiteY1" fmla="*/ 149902 h 149902"/>
              <a:gd name="connsiteX2" fmla="*/ 0 w 217358"/>
              <a:gd name="connsiteY2" fmla="*/ 149902 h 149902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38776 w 138776"/>
              <a:gd name="connsiteY0" fmla="*/ 0 h 166540"/>
              <a:gd name="connsiteX1" fmla="*/ 0 w 138776"/>
              <a:gd name="connsiteY1" fmla="*/ 166540 h 166540"/>
              <a:gd name="connsiteX2" fmla="*/ 0 w 138776"/>
              <a:gd name="connsiteY2" fmla="*/ 166540 h 166540"/>
              <a:gd name="connsiteX0" fmla="*/ 195926 w 195926"/>
              <a:gd name="connsiteY0" fmla="*/ 0 h 131184"/>
              <a:gd name="connsiteX1" fmla="*/ 0 w 195926"/>
              <a:gd name="connsiteY1" fmla="*/ 131184 h 131184"/>
              <a:gd name="connsiteX2" fmla="*/ 0 w 195926"/>
              <a:gd name="connsiteY2" fmla="*/ 131184 h 131184"/>
              <a:gd name="connsiteX0" fmla="*/ 195926 w 195926"/>
              <a:gd name="connsiteY0" fmla="*/ 2779 h 133963"/>
              <a:gd name="connsiteX1" fmla="*/ 0 w 195926"/>
              <a:gd name="connsiteY1" fmla="*/ 133963 h 133963"/>
              <a:gd name="connsiteX2" fmla="*/ 0 w 195926"/>
              <a:gd name="connsiteY2" fmla="*/ 133963 h 133963"/>
              <a:gd name="connsiteX0" fmla="*/ 199598 w 199598"/>
              <a:gd name="connsiteY0" fmla="*/ 4586 h 135770"/>
              <a:gd name="connsiteX1" fmla="*/ 3672 w 199598"/>
              <a:gd name="connsiteY1" fmla="*/ 135770 h 135770"/>
              <a:gd name="connsiteX2" fmla="*/ 3672 w 199598"/>
              <a:gd name="connsiteY2" fmla="*/ 135770 h 135770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5349 h 136533"/>
              <a:gd name="connsiteX1" fmla="*/ 0 w 195926"/>
              <a:gd name="connsiteY1" fmla="*/ 136533 h 136533"/>
              <a:gd name="connsiteX2" fmla="*/ 0 w 195926"/>
              <a:gd name="connsiteY2" fmla="*/ 136533 h 136533"/>
              <a:gd name="connsiteX0" fmla="*/ 195926 w 195926"/>
              <a:gd name="connsiteY0" fmla="*/ 3386 h 134570"/>
              <a:gd name="connsiteX1" fmla="*/ 0 w 195926"/>
              <a:gd name="connsiteY1" fmla="*/ 134570 h 134570"/>
              <a:gd name="connsiteX2" fmla="*/ 0 w 195926"/>
              <a:gd name="connsiteY2" fmla="*/ 134570 h 134570"/>
              <a:gd name="connsiteX0" fmla="*/ 155444 w 155444"/>
              <a:gd name="connsiteY0" fmla="*/ 1616 h 132800"/>
              <a:gd name="connsiteX1" fmla="*/ 0 w 155444"/>
              <a:gd name="connsiteY1" fmla="*/ 132800 h 132800"/>
              <a:gd name="connsiteX2" fmla="*/ 0 w 155444"/>
              <a:gd name="connsiteY2" fmla="*/ 132800 h 132800"/>
              <a:gd name="connsiteX0" fmla="*/ 155444 w 155444"/>
              <a:gd name="connsiteY0" fmla="*/ 2364 h 133548"/>
              <a:gd name="connsiteX1" fmla="*/ 0 w 155444"/>
              <a:gd name="connsiteY1" fmla="*/ 133548 h 133548"/>
              <a:gd name="connsiteX2" fmla="*/ 0 w 155444"/>
              <a:gd name="connsiteY2" fmla="*/ 133548 h 13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4" h="133548">
                <a:moveTo>
                  <a:pt x="155444" y="2364"/>
                </a:moveTo>
                <a:cubicBezTo>
                  <a:pt x="-19403" y="-14917"/>
                  <a:pt x="23525" y="65929"/>
                  <a:pt x="0" y="133548"/>
                </a:cubicBezTo>
                <a:lnTo>
                  <a:pt x="0" y="133548"/>
                </a:lnTo>
              </a:path>
            </a:pathLst>
          </a:custGeom>
          <a:noFill/>
          <a:ln cap="rnd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7243916" y="1069369"/>
            <a:ext cx="720080" cy="5835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8227058" y="1061749"/>
            <a:ext cx="720080" cy="5835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На доске</a:t>
            </a:r>
            <a:r>
              <a:rPr lang="en-US" dirty="0" smtClean="0"/>
              <a:t>: </a:t>
            </a:r>
            <a:r>
              <a:rPr lang="ru-RU" dirty="0" smtClean="0"/>
              <a:t>Ускоренная полоса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59"/>
            <a:ext cx="9144000" cy="40233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496" y="5110152"/>
            <a:ext cx="9049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Ускоренная полоса имеет </a:t>
            </a:r>
            <a:r>
              <a:rPr lang="ru-RU" sz="1600" dirty="0">
                <a:solidFill>
                  <a:schemeClr val="bg1"/>
                </a:solidFill>
              </a:rPr>
              <a:t>собственный предел WIP </a:t>
            </a:r>
            <a:r>
              <a:rPr lang="ru-RU" sz="1600" dirty="0" smtClean="0">
                <a:solidFill>
                  <a:schemeClr val="bg1"/>
                </a:solidFill>
              </a:rPr>
              <a:t>= 1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Ускоренной полосе </a:t>
            </a:r>
            <a:r>
              <a:rPr lang="ru-RU" sz="1600" dirty="0">
                <a:solidFill>
                  <a:schemeClr val="bg1"/>
                </a:solidFill>
              </a:rPr>
              <a:t>может быть не более 1 </a:t>
            </a:r>
            <a:r>
              <a:rPr lang="ru-RU" sz="1600" dirty="0" smtClean="0">
                <a:solidFill>
                  <a:schemeClr val="bg1"/>
                </a:solidFill>
              </a:rPr>
              <a:t>карточки </a:t>
            </a:r>
            <a:r>
              <a:rPr lang="ru-RU" sz="1600" dirty="0">
                <a:solidFill>
                  <a:schemeClr val="bg1"/>
                </a:solidFill>
              </a:rPr>
              <a:t>в дополнение к </a:t>
            </a:r>
            <a:r>
              <a:rPr lang="ru-RU" sz="1600" dirty="0" smtClean="0">
                <a:solidFill>
                  <a:schemeClr val="bg1"/>
                </a:solidFill>
              </a:rPr>
              <a:t>карточкам </a:t>
            </a:r>
            <a:r>
              <a:rPr lang="ru-RU" sz="1600" dirty="0">
                <a:solidFill>
                  <a:schemeClr val="bg1"/>
                </a:solidFill>
              </a:rPr>
              <a:t>на главной </a:t>
            </a:r>
            <a:r>
              <a:rPr lang="ru-RU" sz="1600" dirty="0" smtClean="0">
                <a:solidFill>
                  <a:schemeClr val="bg1"/>
                </a:solidFill>
              </a:rPr>
              <a:t>полосе.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Ускоренная полоса </a:t>
            </a:r>
            <a:r>
              <a:rPr lang="ru-RU" sz="1600" dirty="0">
                <a:solidFill>
                  <a:schemeClr val="bg1"/>
                </a:solidFill>
              </a:rPr>
              <a:t>может использоваться только для определенных </a:t>
            </a:r>
            <a:r>
              <a:rPr lang="ru-RU" sz="1600" dirty="0" smtClean="0">
                <a:solidFill>
                  <a:schemeClr val="bg1"/>
                </a:solidFill>
              </a:rPr>
              <a:t>карточек. </a:t>
            </a:r>
            <a:r>
              <a:rPr lang="ru-RU" sz="1600" dirty="0">
                <a:solidFill>
                  <a:schemeClr val="bg1"/>
                </a:solidFill>
              </a:rPr>
              <a:t>Прочтите инструкции на </a:t>
            </a:r>
            <a:r>
              <a:rPr lang="ru-RU" sz="1600" dirty="0" smtClean="0">
                <a:solidFill>
                  <a:schemeClr val="bg1"/>
                </a:solidFill>
              </a:rPr>
              <a:t>доске.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3971" y="1523129"/>
            <a:ext cx="8030029" cy="983004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63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/>
              <a:t>Инструкции по отслеживанию </a:t>
            </a:r>
            <a:r>
              <a:rPr lang="en-US" dirty="0"/>
              <a:t>CFD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96" y="6325342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CFD </a:t>
            </a:r>
            <a:r>
              <a:rPr lang="ru-RU" sz="1600" dirty="0" err="1">
                <a:solidFill>
                  <a:schemeClr val="bg1"/>
                </a:solidFill>
              </a:rPr>
              <a:t>Tracker</a:t>
            </a:r>
            <a:r>
              <a:rPr lang="ru-RU" sz="1600" dirty="0">
                <a:solidFill>
                  <a:schemeClr val="bg1"/>
                </a:solidFill>
              </a:rPr>
              <a:t>: инструкции для цветных вертикальных линий на </a:t>
            </a:r>
            <a:r>
              <a:rPr lang="ru-RU" sz="1600" dirty="0" smtClean="0">
                <a:solidFill>
                  <a:schemeClr val="bg1"/>
                </a:solidFill>
              </a:rPr>
              <a:t>доске предназначены </a:t>
            </a:r>
            <a:r>
              <a:rPr lang="ru-RU" sz="1600" dirty="0">
                <a:solidFill>
                  <a:schemeClr val="bg1"/>
                </a:solidFill>
              </a:rPr>
              <a:t>для вас.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62" y="802179"/>
            <a:ext cx="4882303" cy="51820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85361" y="2322152"/>
            <a:ext cx="4034672" cy="66389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Oval 9"/>
          <p:cNvSpPr/>
          <p:nvPr/>
        </p:nvSpPr>
        <p:spPr>
          <a:xfrm>
            <a:off x="1885361" y="4784119"/>
            <a:ext cx="4034672" cy="66389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60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06401"/>
            <a:ext cx="7966130" cy="5576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920" y="6021288"/>
            <a:ext cx="85265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Каждая карточка имеет </a:t>
            </a:r>
            <a:r>
              <a:rPr lang="ru-RU" sz="1400" dirty="0">
                <a:solidFill>
                  <a:schemeClr val="bg1"/>
                </a:solidFill>
              </a:rPr>
              <a:t>несколько белых точек, которые представляют собой работу, необходимую для </a:t>
            </a:r>
            <a:r>
              <a:rPr lang="ru-RU" sz="1400" dirty="0" smtClean="0">
                <a:solidFill>
                  <a:schemeClr val="bg1"/>
                </a:solidFill>
              </a:rPr>
              <a:t>выполнения элемента.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Точки расположены в трех </a:t>
            </a:r>
            <a:r>
              <a:rPr lang="ru-RU" sz="1400" dirty="0" smtClean="0">
                <a:solidFill>
                  <a:schemeClr val="bg1"/>
                </a:solidFill>
              </a:rPr>
              <a:t>специализациях, </a:t>
            </a:r>
            <a:r>
              <a:rPr lang="ru-RU" sz="1400" dirty="0">
                <a:solidFill>
                  <a:schemeClr val="bg1"/>
                </a:solidFill>
              </a:rPr>
              <a:t>представляющих анализ, разработку и </a:t>
            </a:r>
            <a:r>
              <a:rPr lang="ru-RU" sz="1400" dirty="0" smtClean="0">
                <a:solidFill>
                  <a:schemeClr val="bg1"/>
                </a:solidFill>
              </a:rPr>
              <a:t>тестирование.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06401"/>
            <a:ext cx="7966130" cy="557629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1704" y="1387227"/>
            <a:ext cx="5308598" cy="100419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ounded Rectangle 11"/>
          <p:cNvSpPr/>
          <p:nvPr/>
        </p:nvSpPr>
        <p:spPr>
          <a:xfrm>
            <a:off x="3241704" y="2452117"/>
            <a:ext cx="5308598" cy="100419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ounded Rectangle 12"/>
          <p:cNvSpPr/>
          <p:nvPr/>
        </p:nvSpPr>
        <p:spPr>
          <a:xfrm>
            <a:off x="3241704" y="3517007"/>
            <a:ext cx="5308598" cy="1004194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331470" y="6268192"/>
            <a:ext cx="259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Три цветных </a:t>
            </a:r>
            <a:r>
              <a:rPr lang="ru-RU" sz="1600" dirty="0" smtClean="0">
                <a:solidFill>
                  <a:schemeClr val="bg1"/>
                </a:solidFill>
              </a:rPr>
              <a:t>раздела...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437" y="6268192"/>
            <a:ext cx="6099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соответствуют </a:t>
            </a:r>
            <a:r>
              <a:rPr lang="ru-RU" sz="1600" dirty="0">
                <a:solidFill>
                  <a:schemeClr val="bg1"/>
                </a:solidFill>
              </a:rPr>
              <a:t>разделам с тем же именем и цветом на доске.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670"/>
            <a:ext cx="9144000" cy="40233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503311" y="520964"/>
            <a:ext cx="966576" cy="148398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03173" y="893618"/>
            <a:ext cx="628329" cy="1111333"/>
          </a:xfrm>
          <a:prstGeom prst="straightConnector1">
            <a:avLst/>
          </a:prstGeom>
          <a:ln w="57150" cap="rnd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04812" y="1200988"/>
            <a:ext cx="1178818" cy="803963"/>
          </a:xfrm>
          <a:prstGeom prst="straightConnector1">
            <a:avLst/>
          </a:prstGeom>
          <a:ln w="57150" cap="rnd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0.3391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/>
              <a:t>Классы обслуживания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23888" y="3852151"/>
            <a:ext cx="8365284" cy="1149399"/>
            <a:chOff x="623888" y="3852151"/>
            <a:chExt cx="8365284" cy="1149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8" y="3852151"/>
              <a:ext cx="1644437" cy="11493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80460" y="4134462"/>
              <a:ext cx="6408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Коричневые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карточки представляют </a:t>
              </a:r>
              <a:r>
                <a:rPr lang="ru-RU" sz="1600" dirty="0">
                  <a:solidFill>
                    <a:schemeClr val="bg1"/>
                  </a:solidFill>
                </a:rPr>
                <a:t>собой новые функции продукта. Они получают стандартный класс обслуживания. Внедрение стандартных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карточек </a:t>
              </a:r>
              <a:r>
                <a:rPr lang="ru-RU" sz="1600" dirty="0">
                  <a:solidFill>
                    <a:schemeClr val="bg1"/>
                  </a:solidFill>
                </a:rPr>
                <a:t>приводит к появлению новых подписчиков.</a:t>
              </a:r>
              <a:endParaRPr lang="en-NZ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886" y="2409179"/>
            <a:ext cx="8365286" cy="1594748"/>
            <a:chOff x="623886" y="2409179"/>
            <a:chExt cx="8365286" cy="15947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6" y="2409179"/>
              <a:ext cx="1644437" cy="114939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580460" y="2434267"/>
              <a:ext cx="64087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Оранжевые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карточки имеют </a:t>
              </a:r>
              <a:r>
                <a:rPr lang="ru-RU" sz="1600" dirty="0">
                  <a:solidFill>
                    <a:schemeClr val="bg1"/>
                  </a:solidFill>
                </a:rPr>
                <a:t>фиксированную дату поставки. То есть они должны быть </a:t>
              </a:r>
              <a:r>
                <a:rPr lang="ru-RU" sz="1600" dirty="0" smtClean="0">
                  <a:solidFill>
                    <a:schemeClr val="bg1"/>
                  </a:solidFill>
                </a:rPr>
                <a:t>поставлены во время </a:t>
              </a:r>
              <a:r>
                <a:rPr lang="ru-RU" sz="1600" dirty="0">
                  <a:solidFill>
                    <a:schemeClr val="bg1"/>
                  </a:solidFill>
                </a:rPr>
                <a:t>или до даты, указанной </a:t>
              </a:r>
              <a:r>
                <a:rPr lang="ru-RU" sz="1600" dirty="0" smtClean="0">
                  <a:solidFill>
                    <a:schemeClr val="bg1"/>
                  </a:solidFill>
                </a:rPr>
                <a:t>на карточке, </a:t>
              </a:r>
              <a:r>
                <a:rPr lang="ru-RU" sz="1600" dirty="0">
                  <a:solidFill>
                    <a:schemeClr val="bg1"/>
                  </a:solidFill>
                </a:rPr>
                <a:t>чтобы получить потенциальную стоимость (или избежать </a:t>
              </a:r>
              <a:r>
                <a:rPr lang="ru-RU" sz="1600" dirty="0" smtClean="0">
                  <a:solidFill>
                    <a:schemeClr val="bg1"/>
                  </a:solidFill>
                </a:rPr>
                <a:t>штрафа ). </a:t>
              </a:r>
              <a:r>
                <a:rPr lang="ru-RU" sz="1600" dirty="0">
                  <a:solidFill>
                    <a:schemeClr val="bg1"/>
                  </a:solidFill>
                </a:rPr>
                <a:t>Фиксированные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карточки </a:t>
              </a:r>
              <a:r>
                <a:rPr lang="ru-RU" sz="1600" dirty="0">
                  <a:solidFill>
                    <a:schemeClr val="bg1"/>
                  </a:solidFill>
                </a:rPr>
                <a:t>на дату </a:t>
              </a:r>
              <a:r>
                <a:rPr lang="ru-RU" sz="1600" dirty="0" smtClean="0">
                  <a:solidFill>
                    <a:schemeClr val="bg1"/>
                  </a:solidFill>
                </a:rPr>
                <a:t>поставки </a:t>
              </a:r>
              <a:r>
                <a:rPr lang="ru-RU" sz="1600" dirty="0">
                  <a:solidFill>
                    <a:schemeClr val="bg1"/>
                  </a:solidFill>
                </a:rPr>
                <a:t>могут использовать </a:t>
              </a:r>
              <a:r>
                <a:rPr lang="ru-RU" sz="1600" dirty="0" smtClean="0">
                  <a:solidFill>
                    <a:schemeClr val="bg1"/>
                  </a:solidFill>
                </a:rPr>
                <a:t>ускоренную полосу, </a:t>
              </a:r>
              <a:r>
                <a:rPr lang="ru-RU" sz="1600" dirty="0">
                  <a:solidFill>
                    <a:schemeClr val="bg1"/>
                  </a:solidFill>
                </a:rPr>
                <a:t>если они должны быть </a:t>
              </a:r>
              <a:r>
                <a:rPr lang="ru-RU" sz="1600" dirty="0" smtClean="0">
                  <a:solidFill>
                    <a:schemeClr val="bg1"/>
                  </a:solidFill>
                </a:rPr>
                <a:t>поставлены </a:t>
              </a:r>
              <a:r>
                <a:rPr lang="ru-RU" sz="1600" dirty="0">
                  <a:solidFill>
                    <a:schemeClr val="bg1"/>
                  </a:solidFill>
                </a:rPr>
                <a:t>менее чем за три дня.</a:t>
              </a:r>
              <a:endParaRPr lang="en-NZ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887" y="5295123"/>
            <a:ext cx="8365285" cy="1149399"/>
            <a:chOff x="623887" y="5295123"/>
            <a:chExt cx="8365285" cy="1149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" y="5295123"/>
              <a:ext cx="1644437" cy="114939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580460" y="5454323"/>
              <a:ext cx="6408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Фиолетовые билеты представляют собой работу, для которой результат не предполагает немедленной или прямой </a:t>
              </a:r>
              <a:r>
                <a:rPr lang="ru-RU" sz="1600" dirty="0" smtClean="0">
                  <a:solidFill>
                    <a:schemeClr val="bg1"/>
                  </a:solidFill>
                </a:rPr>
                <a:t>ценности для бизнеса</a:t>
              </a:r>
              <a:r>
                <a:rPr lang="ru-RU" sz="1600" dirty="0">
                  <a:solidFill>
                    <a:schemeClr val="bg1"/>
                  </a:solidFill>
                </a:rPr>
                <a:t>. Они получают нематериальный класс обслуживания.</a:t>
              </a:r>
              <a:endParaRPr lang="en-NZ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3886" y="966207"/>
            <a:ext cx="8365286" cy="1333798"/>
            <a:chOff x="623886" y="966207"/>
            <a:chExt cx="8365286" cy="1333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6" y="966207"/>
              <a:ext cx="1644437" cy="114939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80460" y="976566"/>
              <a:ext cx="64087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Белые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карточки </a:t>
              </a:r>
              <a:r>
                <a:rPr lang="ru-RU" sz="1600" dirty="0">
                  <a:solidFill>
                    <a:schemeClr val="bg1"/>
                  </a:solidFill>
                </a:rPr>
                <a:t>представляют собой работу, которая очень срочна и, как ожидается, будет иметь большую ценность. Они получают класс обслуживания </a:t>
              </a:r>
              <a:r>
                <a:rPr lang="ru-RU" sz="1600" dirty="0" smtClean="0">
                  <a:solidFill>
                    <a:schemeClr val="bg1"/>
                  </a:solidFill>
                </a:rPr>
                <a:t>Ускоренные. </a:t>
              </a:r>
              <a:r>
                <a:rPr lang="ru-RU" sz="1600" dirty="0">
                  <a:solidFill>
                    <a:schemeClr val="bg1"/>
                  </a:solidFill>
                </a:rPr>
                <a:t>У вас нет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карточек </a:t>
              </a:r>
              <a:r>
                <a:rPr lang="ru-RU" sz="1600" dirty="0">
                  <a:solidFill>
                    <a:schemeClr val="bg1"/>
                  </a:solidFill>
                </a:rPr>
                <a:t>на </a:t>
              </a:r>
              <a:r>
                <a:rPr lang="ru-RU" sz="1600" dirty="0" smtClean="0">
                  <a:solidFill>
                    <a:schemeClr val="bg1"/>
                  </a:solidFill>
                </a:rPr>
                <a:t>Ускоренную полосу </a:t>
              </a:r>
              <a:r>
                <a:rPr lang="ru-RU" sz="1600" dirty="0">
                  <a:solidFill>
                    <a:schemeClr val="bg1"/>
                  </a:solidFill>
                </a:rPr>
                <a:t>в начале игры, но они будут представлены картами событий во время игры. </a:t>
              </a:r>
              <a:r>
                <a:rPr lang="ru-RU" sz="1600" dirty="0" smtClean="0">
                  <a:solidFill>
                    <a:schemeClr val="bg1"/>
                  </a:solidFill>
                </a:rPr>
                <a:t>Карточки этого класса используют Ускоренную полосу.</a:t>
              </a:r>
              <a:endParaRPr lang="en-N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2" y="272289"/>
            <a:ext cx="6401354" cy="4480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256" y="4986508"/>
            <a:ext cx="8422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Маркетинг оценил рыночную стоимость </a:t>
            </a:r>
            <a:r>
              <a:rPr lang="ru-RU" sz="1600" dirty="0" smtClean="0">
                <a:solidFill>
                  <a:schemeClr val="bg1"/>
                </a:solidFill>
              </a:rPr>
              <a:t>каждой стандартной карточки как </a:t>
            </a:r>
            <a:r>
              <a:rPr lang="ru-RU" sz="1600" dirty="0">
                <a:solidFill>
                  <a:schemeClr val="bg1"/>
                </a:solidFill>
              </a:rPr>
              <a:t>$ </a:t>
            </a:r>
            <a:r>
              <a:rPr lang="ru-RU" sz="1600" dirty="0" smtClean="0">
                <a:solidFill>
                  <a:schemeClr val="bg1"/>
                </a:solidFill>
              </a:rPr>
              <a:t>Высокий, </a:t>
            </a:r>
            <a:r>
              <a:rPr lang="ru-RU" sz="1600" dirty="0">
                <a:solidFill>
                  <a:schemeClr val="bg1"/>
                </a:solidFill>
              </a:rPr>
              <a:t>$ </a:t>
            </a:r>
            <a:r>
              <a:rPr lang="ru-RU" sz="1600" dirty="0" smtClean="0">
                <a:solidFill>
                  <a:schemeClr val="bg1"/>
                </a:solidFill>
              </a:rPr>
              <a:t>Средний </a:t>
            </a:r>
            <a:r>
              <a:rPr lang="ru-RU" sz="1600" dirty="0">
                <a:solidFill>
                  <a:schemeClr val="bg1"/>
                </a:solidFill>
              </a:rPr>
              <a:t>или $ </a:t>
            </a:r>
            <a:r>
              <a:rPr lang="ru-RU" sz="1600" dirty="0" smtClean="0">
                <a:solidFill>
                  <a:schemeClr val="bg1"/>
                </a:solidFill>
              </a:rPr>
              <a:t>Низкий. </a:t>
            </a:r>
            <a:r>
              <a:rPr lang="ru-RU" sz="1600" dirty="0">
                <a:solidFill>
                  <a:schemeClr val="bg1"/>
                </a:solidFill>
              </a:rPr>
              <a:t>Ожидается, что </a:t>
            </a:r>
            <a:r>
              <a:rPr lang="ru-RU" sz="1600" dirty="0" smtClean="0">
                <a:solidFill>
                  <a:schemeClr val="bg1"/>
                </a:solidFill>
              </a:rPr>
              <a:t>карточки с </a:t>
            </a:r>
            <a:r>
              <a:rPr lang="ru-RU" sz="1600" dirty="0">
                <a:solidFill>
                  <a:schemeClr val="bg1"/>
                </a:solidFill>
              </a:rPr>
              <a:t>$ Высокий </a:t>
            </a:r>
            <a:r>
              <a:rPr lang="ru-RU" sz="1600" dirty="0" smtClean="0">
                <a:solidFill>
                  <a:schemeClr val="bg1"/>
                </a:solidFill>
              </a:rPr>
              <a:t>привлекут </a:t>
            </a:r>
            <a:r>
              <a:rPr lang="ru-RU" sz="1600" dirty="0">
                <a:solidFill>
                  <a:schemeClr val="bg1"/>
                </a:solidFill>
              </a:rPr>
              <a:t>больше абонентов.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Маркетинг уверен, что их оценки довольно точны в 80% случаев.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Фактический результат для </a:t>
            </a:r>
            <a:r>
              <a:rPr lang="ru-RU" sz="1600" dirty="0" smtClean="0">
                <a:solidFill>
                  <a:schemeClr val="bg1"/>
                </a:solidFill>
              </a:rPr>
              <a:t>каждой карточки предоставляется </a:t>
            </a:r>
            <a:r>
              <a:rPr lang="ru-RU" sz="1600" dirty="0">
                <a:solidFill>
                  <a:schemeClr val="bg1"/>
                </a:solidFill>
              </a:rPr>
              <a:t>на обратной стороне </a:t>
            </a:r>
            <a:r>
              <a:rPr lang="ru-RU" sz="1600" dirty="0" smtClean="0">
                <a:solidFill>
                  <a:schemeClr val="bg1"/>
                </a:solidFill>
              </a:rPr>
              <a:t>карточки. </a:t>
            </a:r>
            <a:r>
              <a:rPr lang="ru-RU" sz="1600" dirty="0">
                <a:solidFill>
                  <a:schemeClr val="bg1"/>
                </a:solidFill>
              </a:rPr>
              <a:t>Вам не разрешается просматривать обратную сторону </a:t>
            </a:r>
            <a:r>
              <a:rPr lang="ru-RU" sz="1600" dirty="0" smtClean="0">
                <a:solidFill>
                  <a:schemeClr val="bg1"/>
                </a:solidFill>
              </a:rPr>
              <a:t>карточки </a:t>
            </a:r>
            <a:r>
              <a:rPr lang="ru-RU" sz="1600" dirty="0">
                <a:solidFill>
                  <a:schemeClr val="bg1"/>
                </a:solidFill>
              </a:rPr>
              <a:t>до </a:t>
            </a:r>
            <a:r>
              <a:rPr lang="ru-RU" sz="1600" dirty="0" smtClean="0">
                <a:solidFill>
                  <a:schemeClr val="bg1"/>
                </a:solidFill>
              </a:rPr>
              <a:t>ее поставки.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14479" y="272289"/>
            <a:ext cx="1567543" cy="788415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27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Карточки с фиксированной датой поставки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5082" y="1399271"/>
            <a:ext cx="7515478" cy="1539002"/>
            <a:chOff x="775082" y="1399271"/>
            <a:chExt cx="7515478" cy="15390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82" y="1595945"/>
              <a:ext cx="1644437" cy="1149399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828544" y="1399271"/>
              <a:ext cx="5462016" cy="1539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ru-RU" sz="1600" dirty="0"/>
                <a:t>Новые правила требуют регулярного аудита безопасности данных клиентов.</a:t>
              </a:r>
            </a:p>
            <a:p>
              <a:pPr marL="0" indent="0" algn="just">
                <a:spcBef>
                  <a:spcPts val="1200"/>
                </a:spcBef>
                <a:buNone/>
              </a:pPr>
              <a:r>
                <a:rPr lang="ru-RU" sz="1600" dirty="0" smtClean="0"/>
                <a:t>Карточка F1 должна </a:t>
              </a:r>
              <a:r>
                <a:rPr lang="ru-RU" sz="1600" dirty="0"/>
                <a:t>исправить недостаток дизайна, который может привести к отказу от аудита. Если мы не закончим </a:t>
              </a:r>
              <a:r>
                <a:rPr lang="ru-RU" sz="1600" dirty="0" smtClean="0"/>
                <a:t>эту карточку </a:t>
              </a:r>
              <a:r>
                <a:rPr lang="ru-RU" sz="1600" dirty="0"/>
                <a:t>до конца 15-го дня, мы будем оштрафованы на 2500 долларов.</a:t>
              </a:r>
              <a:endParaRPr lang="en-NZ"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5082" y="3903347"/>
            <a:ext cx="7515478" cy="2117941"/>
            <a:chOff x="775082" y="3903347"/>
            <a:chExt cx="7515478" cy="21179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82" y="4344976"/>
              <a:ext cx="1644437" cy="1149399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828544" y="3903347"/>
              <a:ext cx="5462016" cy="21179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ru-RU" sz="1600" dirty="0" smtClean="0"/>
                <a:t>Отраслевая выставка</a:t>
              </a:r>
              <a:endParaRPr lang="ru-RU" sz="1600" dirty="0"/>
            </a:p>
            <a:p>
              <a:pPr marL="0" indent="0" algn="just">
                <a:spcBef>
                  <a:spcPts val="1200"/>
                </a:spcBef>
                <a:buNone/>
              </a:pPr>
              <a:r>
                <a:rPr lang="ru-RU" sz="1600" dirty="0"/>
                <a:t>Ходят слухи, что у конкурирующего </a:t>
              </a:r>
              <a:r>
                <a:rPr lang="ru-RU" sz="1600" dirty="0" err="1"/>
                <a:t>MeToo</a:t>
              </a:r>
              <a:r>
                <a:rPr lang="ru-RU" sz="1600" dirty="0"/>
                <a:t> </a:t>
              </a:r>
              <a:r>
                <a:rPr lang="ru-RU" sz="1600" dirty="0" err="1"/>
                <a:t>Inc</a:t>
              </a:r>
              <a:r>
                <a:rPr lang="ru-RU" sz="1600" dirty="0"/>
                <a:t> будет новая функция, готовая к показу. Если у нас не будет этой </a:t>
              </a:r>
              <a:r>
                <a:rPr lang="ru-RU" sz="1600" dirty="0" smtClean="0"/>
                <a:t>функциональности во время, </a:t>
              </a:r>
              <a:r>
                <a:rPr lang="ru-RU" sz="1600" dirty="0" err="1"/>
                <a:t>MeToo</a:t>
              </a:r>
              <a:r>
                <a:rPr lang="ru-RU" sz="1600" dirty="0"/>
                <a:t> привлечет всех потенциальных подписчиков на </a:t>
              </a:r>
              <a:r>
                <a:rPr lang="ru-RU" sz="1600" dirty="0" smtClean="0"/>
                <a:t>выставке.</a:t>
              </a:r>
              <a:endParaRPr lang="ru-RU" sz="1600" dirty="0"/>
            </a:p>
            <a:p>
              <a:pPr marL="0" indent="0" algn="just">
                <a:spcBef>
                  <a:spcPts val="1200"/>
                </a:spcBef>
                <a:buNone/>
              </a:pPr>
              <a:r>
                <a:rPr lang="ru-RU" sz="1600" dirty="0"/>
                <a:t>Если у нас есть F2, готовый к 17-му дню, к моменту проведения </a:t>
              </a:r>
              <a:r>
                <a:rPr lang="ru-RU" sz="1600" dirty="0" smtClean="0"/>
                <a:t>выставки мы </a:t>
              </a:r>
              <a:r>
                <a:rPr lang="ru-RU" sz="1600" dirty="0"/>
                <a:t>можем рассчитывать на получение 30 новых подписчиков, а если нет, мы </a:t>
              </a:r>
              <a:r>
                <a:rPr lang="ru-RU" sz="1600" dirty="0" smtClean="0"/>
                <a:t>их не получим.</a:t>
              </a:r>
              <a:endParaRPr lang="en-N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1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1124744"/>
            <a:ext cx="8229600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6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табло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14517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75316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052" y="159279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052" y="2204864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234564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</a:t>
            </a:r>
            <a:r>
              <a:rPr lang="en-US" sz="1600" dirty="0" smtClean="0"/>
              <a:t> 9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3562" y="1638363"/>
            <a:ext cx="2218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/>
              <a:t>Команда</a:t>
            </a:r>
            <a:r>
              <a:rPr lang="en-US" sz="1500" dirty="0" smtClean="0"/>
              <a:t> \ </a:t>
            </a:r>
            <a:endParaRPr lang="ru-RU" sz="1500" dirty="0" smtClean="0"/>
          </a:p>
          <a:p>
            <a:pPr algn="ctr"/>
            <a:r>
              <a:rPr lang="ru-RU" sz="1500" dirty="0" smtClean="0"/>
              <a:t>Конец платежного цикла</a:t>
            </a:r>
            <a:endParaRPr lang="en-US" sz="15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9052" y="5841268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6142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1600" y="2882911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</a:t>
            </a:r>
            <a:r>
              <a:rPr lang="en-US" sz="1600" dirty="0" smtClean="0"/>
              <a:t> 12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3428590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День </a:t>
            </a:r>
            <a:r>
              <a:rPr lang="en-US" sz="1600" dirty="0" smtClean="0"/>
              <a:t>15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549934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71600" y="4015807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 </a:t>
            </a:r>
            <a:r>
              <a:rPr lang="en-US" sz="1600" dirty="0" smtClean="0"/>
              <a:t>18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559922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</a:t>
            </a:r>
            <a:r>
              <a:rPr lang="en-US" sz="1600" dirty="0" smtClean="0"/>
              <a:t> 21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8283726" y="1592796"/>
            <a:ext cx="0" cy="4248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1600" y="5096573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День</a:t>
            </a:r>
            <a:r>
              <a:rPr lang="en-US" sz="1600" dirty="0" smtClean="0"/>
              <a:t> 24</a:t>
            </a:r>
            <a:endParaRPr lang="en-US" sz="1600" dirty="0"/>
          </a:p>
        </p:txBody>
      </p:sp>
      <p:cxnSp>
        <p:nvCxnSpPr>
          <p:cNvPr id="22" name="Straight Connector 13"/>
          <p:cNvCxnSpPr/>
          <p:nvPr/>
        </p:nvCxnSpPr>
        <p:spPr>
          <a:xfrm>
            <a:off x="799052" y="281693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/>
          <p:cNvCxnSpPr/>
          <p:nvPr/>
        </p:nvCxnSpPr>
        <p:spPr>
          <a:xfrm>
            <a:off x="799052" y="335699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"/>
          <p:cNvCxnSpPr/>
          <p:nvPr/>
        </p:nvCxnSpPr>
        <p:spPr>
          <a:xfrm>
            <a:off x="799052" y="393305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"/>
          <p:cNvCxnSpPr/>
          <p:nvPr/>
        </p:nvCxnSpPr>
        <p:spPr>
          <a:xfrm>
            <a:off x="799052" y="4437112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/>
          <p:cNvCxnSpPr/>
          <p:nvPr/>
        </p:nvCxnSpPr>
        <p:spPr>
          <a:xfrm>
            <a:off x="799052" y="5013176"/>
            <a:ext cx="7484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256" y="4941168"/>
            <a:ext cx="8422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Мы будем использовать три крайних левых поля в нижней части </a:t>
            </a:r>
            <a:r>
              <a:rPr lang="ru-RU" sz="1300" dirty="0" smtClean="0">
                <a:solidFill>
                  <a:schemeClr val="bg1"/>
                </a:solidFill>
              </a:rPr>
              <a:t>каждой карточки для </a:t>
            </a:r>
            <a:r>
              <a:rPr lang="ru-RU" sz="1300" dirty="0">
                <a:solidFill>
                  <a:schemeClr val="bg1"/>
                </a:solidFill>
              </a:rPr>
              <a:t>расчета времени выполнения.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Время выполнения - это </a:t>
            </a:r>
            <a:r>
              <a:rPr lang="ru-RU" sz="1300" dirty="0" smtClean="0">
                <a:solidFill>
                  <a:schemeClr val="bg1"/>
                </a:solidFill>
              </a:rPr>
              <a:t>время нахождения карточки на доске от колонки «Очередь» до колонки «Поставлено».</a:t>
            </a:r>
            <a:endParaRPr lang="ru-RU" sz="13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Для </a:t>
            </a:r>
            <a:r>
              <a:rPr lang="ru-RU" sz="1300" dirty="0" smtClean="0">
                <a:solidFill>
                  <a:schemeClr val="bg1"/>
                </a:solidFill>
              </a:rPr>
              <a:t>каждой карточки </a:t>
            </a:r>
            <a:r>
              <a:rPr lang="ru-RU" sz="1300" dirty="0">
                <a:solidFill>
                  <a:schemeClr val="bg1"/>
                </a:solidFill>
              </a:rPr>
              <a:t>мы записываем день, когда </a:t>
            </a:r>
            <a:r>
              <a:rPr lang="ru-RU" sz="1300" dirty="0" smtClean="0">
                <a:solidFill>
                  <a:schemeClr val="bg1"/>
                </a:solidFill>
              </a:rPr>
              <a:t>она была взята </a:t>
            </a:r>
            <a:r>
              <a:rPr lang="ru-RU" sz="1300" dirty="0">
                <a:solidFill>
                  <a:schemeClr val="bg1"/>
                </a:solidFill>
              </a:rPr>
              <a:t>в </a:t>
            </a:r>
            <a:r>
              <a:rPr lang="ru-RU" sz="1300" dirty="0" smtClean="0">
                <a:solidFill>
                  <a:schemeClr val="bg1"/>
                </a:solidFill>
              </a:rPr>
              <a:t>«Очередь», </a:t>
            </a:r>
            <a:r>
              <a:rPr lang="ru-RU" sz="1300" dirty="0">
                <a:solidFill>
                  <a:schemeClr val="bg1"/>
                </a:solidFill>
              </a:rPr>
              <a:t>и </a:t>
            </a:r>
            <a:r>
              <a:rPr lang="ru-RU" sz="1300" dirty="0" smtClean="0">
                <a:solidFill>
                  <a:schemeClr val="bg1"/>
                </a:solidFill>
              </a:rPr>
              <a:t>день</a:t>
            </a:r>
            <a:r>
              <a:rPr lang="ru-RU" sz="1300" dirty="0">
                <a:solidFill>
                  <a:schemeClr val="bg1"/>
                </a:solidFill>
              </a:rPr>
              <a:t>, когда он </a:t>
            </a:r>
            <a:r>
              <a:rPr lang="ru-RU" sz="1300" dirty="0" smtClean="0">
                <a:solidFill>
                  <a:schemeClr val="bg1"/>
                </a:solidFill>
              </a:rPr>
              <a:t>была Поставлена.</a:t>
            </a:r>
            <a:endParaRPr lang="ru-RU" sz="13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</a:rPr>
              <a:t>Затем мы можем рассчитать время выполнения: день </a:t>
            </a:r>
            <a:r>
              <a:rPr lang="ru-RU" sz="1300" dirty="0" smtClean="0">
                <a:solidFill>
                  <a:schemeClr val="bg1"/>
                </a:solidFill>
              </a:rPr>
              <a:t>Поставлено </a:t>
            </a:r>
            <a:r>
              <a:rPr lang="ru-RU" sz="1300" dirty="0">
                <a:solidFill>
                  <a:schemeClr val="bg1"/>
                </a:solidFill>
              </a:rPr>
              <a:t>- день </a:t>
            </a:r>
            <a:r>
              <a:rPr lang="ru-RU" sz="1300" dirty="0" smtClean="0">
                <a:solidFill>
                  <a:schemeClr val="bg1"/>
                </a:solidFill>
              </a:rPr>
              <a:t>Очереди </a:t>
            </a:r>
            <a:r>
              <a:rPr lang="ru-RU" sz="1300" dirty="0">
                <a:solidFill>
                  <a:schemeClr val="bg1"/>
                </a:solidFill>
              </a:rPr>
              <a:t>= время выполнения.</a:t>
            </a:r>
            <a:endParaRPr lang="en-NZ" sz="13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252984"/>
            <a:ext cx="6401354" cy="44809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9183" y="3430017"/>
            <a:ext cx="5224081" cy="142239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19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256" y="4986508"/>
            <a:ext cx="8857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Мы играем в игру в симулированные дни с 9-го дня до 24-го дня.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Всякий раз, когда </a:t>
            </a:r>
            <a:r>
              <a:rPr lang="ru-RU" sz="1400" dirty="0" smtClean="0">
                <a:solidFill>
                  <a:schemeClr val="bg1"/>
                </a:solidFill>
              </a:rPr>
              <a:t>карточка </a:t>
            </a:r>
            <a:r>
              <a:rPr lang="ru-RU" sz="1400" dirty="0">
                <a:solidFill>
                  <a:schemeClr val="bg1"/>
                </a:solidFill>
              </a:rPr>
              <a:t>втягивается в </a:t>
            </a:r>
            <a:r>
              <a:rPr lang="ru-RU" sz="1400" dirty="0" smtClean="0">
                <a:solidFill>
                  <a:schemeClr val="bg1"/>
                </a:solidFill>
              </a:rPr>
              <a:t>Очередь, </a:t>
            </a:r>
            <a:r>
              <a:rPr lang="ru-RU" sz="1400" dirty="0">
                <a:solidFill>
                  <a:schemeClr val="bg1"/>
                </a:solidFill>
              </a:rPr>
              <a:t>мы записываем текущий день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поле «</a:t>
            </a:r>
            <a:r>
              <a:rPr lang="ru-RU" sz="1400" dirty="0" smtClean="0">
                <a:solidFill>
                  <a:schemeClr val="bg1"/>
                </a:solidFill>
              </a:rPr>
              <a:t>День очереди» 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карточке.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Всякий раз, когда </a:t>
            </a:r>
            <a:r>
              <a:rPr lang="ru-RU" sz="1400" dirty="0" smtClean="0">
                <a:solidFill>
                  <a:schemeClr val="bg1"/>
                </a:solidFill>
              </a:rPr>
              <a:t>элемент поставляется, </a:t>
            </a:r>
            <a:r>
              <a:rPr lang="ru-RU" sz="1400" dirty="0">
                <a:solidFill>
                  <a:schemeClr val="bg1"/>
                </a:solidFill>
              </a:rPr>
              <a:t>мы записываем текущий день в поле </a:t>
            </a:r>
            <a:r>
              <a:rPr lang="ru-RU" sz="1400" dirty="0" smtClean="0">
                <a:solidFill>
                  <a:schemeClr val="bg1"/>
                </a:solidFill>
              </a:rPr>
              <a:t>«День поставки» 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карточке.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Затем мы можем рассчитать время выполнения, используя формулу, указанную в билете, как описано выше.</a:t>
            </a:r>
            <a:endParaRPr lang="en-NZ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252984"/>
            <a:ext cx="6401354" cy="44809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9183" y="3430017"/>
            <a:ext cx="5224081" cy="142239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27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89002"/>
            <a:ext cx="7886700" cy="573577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разработки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96" y="5325100"/>
            <a:ext cx="90492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ваша </a:t>
            </a:r>
            <a:r>
              <a:rPr lang="ru-RU" sz="1600" dirty="0" smtClean="0">
                <a:solidFill>
                  <a:schemeClr val="bg1"/>
                </a:solidFill>
              </a:rPr>
              <a:t>команда разработки.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 вас есть два аналитика, представленные двумя кубиками с большими красными цифрами.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 вас есть три разработчика и два </a:t>
            </a:r>
            <a:r>
              <a:rPr lang="ru-RU" sz="1600" dirty="0" err="1">
                <a:solidFill>
                  <a:schemeClr val="bg1"/>
                </a:solidFill>
              </a:rPr>
              <a:t>тестировщика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" y="3441582"/>
            <a:ext cx="940491" cy="127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38" y="3791255"/>
            <a:ext cx="1138019" cy="140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63" y="3627780"/>
            <a:ext cx="924640" cy="1273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3" y="3681355"/>
            <a:ext cx="1012837" cy="1371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51" y="3611930"/>
            <a:ext cx="1056732" cy="1305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00" y="3514993"/>
            <a:ext cx="975444" cy="12046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6" y="3795934"/>
            <a:ext cx="995766" cy="1371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3" y="2483240"/>
            <a:ext cx="762472" cy="762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1" y="2804151"/>
            <a:ext cx="705571" cy="705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32" y="2556236"/>
            <a:ext cx="642980" cy="64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68" y="2609380"/>
            <a:ext cx="773853" cy="7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0" y="2718609"/>
            <a:ext cx="796613" cy="79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" y="2550494"/>
            <a:ext cx="722642" cy="7226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2" y="2326495"/>
            <a:ext cx="677121" cy="6771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49899" y="0"/>
            <a:ext cx="59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1/2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897" y="99671"/>
            <a:ext cx="3129551" cy="2190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89002"/>
            <a:ext cx="7886700" cy="573577"/>
          </a:xfrm>
        </p:spPr>
        <p:txBody>
          <a:bodyPr>
            <a:normAutofit/>
          </a:bodyPr>
          <a:lstStyle/>
          <a:p>
            <a:r>
              <a:rPr lang="en-US" dirty="0" smtClean="0"/>
              <a:t>Your Team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96" y="5437480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Во время игры мы назначим </a:t>
            </a:r>
            <a:r>
              <a:rPr lang="ru-RU" sz="1600" dirty="0" smtClean="0">
                <a:solidFill>
                  <a:schemeClr val="bg1"/>
                </a:solidFill>
              </a:rPr>
              <a:t>кубики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карточки.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" y="3441582"/>
            <a:ext cx="940491" cy="127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38" y="3791255"/>
            <a:ext cx="1138019" cy="140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63" y="3627780"/>
            <a:ext cx="924640" cy="1273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3" y="3681355"/>
            <a:ext cx="1012837" cy="1371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51" y="3611930"/>
            <a:ext cx="1056732" cy="1305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00" y="3514993"/>
            <a:ext cx="975444" cy="12046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6" y="3795934"/>
            <a:ext cx="995766" cy="13713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68" y="2609380"/>
            <a:ext cx="773853" cy="7738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0" y="2718609"/>
            <a:ext cx="796613" cy="7966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" y="2550494"/>
            <a:ext cx="722642" cy="722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3" y="2483240"/>
            <a:ext cx="762472" cy="762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1" y="2804151"/>
            <a:ext cx="705571" cy="705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32" y="2556236"/>
            <a:ext cx="642980" cy="6429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2" y="2326495"/>
            <a:ext cx="677121" cy="6771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619" y="5824964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Когда все </a:t>
            </a:r>
            <a:r>
              <a:rPr lang="ru-RU" sz="1600" dirty="0" smtClean="0">
                <a:solidFill>
                  <a:schemeClr val="bg1"/>
                </a:solidFill>
              </a:rPr>
              <a:t>кубики назначены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мы бросаем кости.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89904" y="582504"/>
            <a:ext cx="720000" cy="6729"/>
          </a:xfrm>
          <a:custGeom>
            <a:avLst/>
            <a:gdLst>
              <a:gd name="connsiteX0" fmla="*/ 0 w 844550"/>
              <a:gd name="connsiteY0" fmla="*/ 379 h 6729"/>
              <a:gd name="connsiteX1" fmla="*/ 450850 w 844550"/>
              <a:gd name="connsiteY1" fmla="*/ 6729 h 6729"/>
              <a:gd name="connsiteX2" fmla="*/ 685800 w 844550"/>
              <a:gd name="connsiteY2" fmla="*/ 379 h 6729"/>
              <a:gd name="connsiteX3" fmla="*/ 844550 w 844550"/>
              <a:gd name="connsiteY3" fmla="*/ 379 h 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6729">
                <a:moveTo>
                  <a:pt x="0" y="379"/>
                </a:moveTo>
                <a:lnTo>
                  <a:pt x="450850" y="6729"/>
                </a:lnTo>
                <a:cubicBezTo>
                  <a:pt x="529195" y="6729"/>
                  <a:pt x="607465" y="1642"/>
                  <a:pt x="685800" y="379"/>
                </a:cubicBezTo>
                <a:cubicBezTo>
                  <a:pt x="738710" y="-474"/>
                  <a:pt x="791633" y="379"/>
                  <a:pt x="844550" y="379"/>
                </a:cubicBezTo>
              </a:path>
            </a:pathLst>
          </a:custGeom>
          <a:noFill/>
          <a:ln w="47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/>
          <p:cNvSpPr txBox="1"/>
          <p:nvPr/>
        </p:nvSpPr>
        <p:spPr>
          <a:xfrm>
            <a:off x="42619" y="6172932"/>
            <a:ext cx="766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Например, выпало красная цифра 3. Мы закрашиваем на карточке три точки в анализе.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83376" y="540150"/>
            <a:ext cx="480985" cy="480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5" y="-600962"/>
            <a:ext cx="4063779" cy="39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62344 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4408 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46 L -0.01788 -0.09931 C -0.0224 -0.12107 -0.01962 -0.14722 -0.01146 -0.17153 C -0.00226 -0.19954 0.01076 -0.21922 0.02552 -0.22871 L 0.09305 -0.27801 " pathEditMode="relative" rAng="17640000" ptsTypes="AAAAA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1.11111E-6 L 0.0743 -1.11111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3" grpId="0" animBg="1"/>
      <p:bldP spid="28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" y="3441582"/>
            <a:ext cx="940491" cy="127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897" y="97711"/>
            <a:ext cx="3122840" cy="21859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496" y="5316830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Кубики могут быть назначены для работы вне их специализации.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38" y="3791255"/>
            <a:ext cx="1138019" cy="140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63" y="3627780"/>
            <a:ext cx="924640" cy="1273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3" y="3681355"/>
            <a:ext cx="1012837" cy="1371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51" y="3611930"/>
            <a:ext cx="1056732" cy="1305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00" y="3514993"/>
            <a:ext cx="975444" cy="12046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6" y="3795934"/>
            <a:ext cx="995766" cy="1371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3" y="2483240"/>
            <a:ext cx="762472" cy="762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1" y="2804151"/>
            <a:ext cx="705571" cy="705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32" y="2556236"/>
            <a:ext cx="642980" cy="6429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2" y="2326495"/>
            <a:ext cx="677121" cy="6771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0" y="2718609"/>
            <a:ext cx="796613" cy="7966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619" y="5704314"/>
            <a:ext cx="904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 этом случае аналитик был назначен для работы над </a:t>
            </a:r>
            <a:r>
              <a:rPr lang="ru-RU" sz="1600" dirty="0" smtClean="0">
                <a:solidFill>
                  <a:schemeClr val="bg1"/>
                </a:solidFill>
              </a:rPr>
              <a:t>карточкой </a:t>
            </a: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Разработке.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47328" y="984933"/>
            <a:ext cx="180000" cy="10800"/>
          </a:xfrm>
          <a:custGeom>
            <a:avLst/>
            <a:gdLst>
              <a:gd name="connsiteX0" fmla="*/ 0 w 844550"/>
              <a:gd name="connsiteY0" fmla="*/ 379 h 6729"/>
              <a:gd name="connsiteX1" fmla="*/ 450850 w 844550"/>
              <a:gd name="connsiteY1" fmla="*/ 6729 h 6729"/>
              <a:gd name="connsiteX2" fmla="*/ 685800 w 844550"/>
              <a:gd name="connsiteY2" fmla="*/ 379 h 6729"/>
              <a:gd name="connsiteX3" fmla="*/ 844550 w 844550"/>
              <a:gd name="connsiteY3" fmla="*/ 379 h 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6729">
                <a:moveTo>
                  <a:pt x="0" y="379"/>
                </a:moveTo>
                <a:lnTo>
                  <a:pt x="450850" y="6729"/>
                </a:lnTo>
                <a:cubicBezTo>
                  <a:pt x="529195" y="6729"/>
                  <a:pt x="607465" y="1642"/>
                  <a:pt x="685800" y="379"/>
                </a:cubicBezTo>
                <a:cubicBezTo>
                  <a:pt x="738710" y="-474"/>
                  <a:pt x="791633" y="379"/>
                  <a:pt x="844550" y="379"/>
                </a:cubicBezTo>
              </a:path>
            </a:pathLst>
          </a:custGeom>
          <a:noFill/>
          <a:ln w="476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/>
          <p:cNvSpPr txBox="1"/>
          <p:nvPr/>
        </p:nvSpPr>
        <p:spPr>
          <a:xfrm>
            <a:off x="42619" y="6052282"/>
            <a:ext cx="809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Таким образом, </a:t>
            </a:r>
            <a:r>
              <a:rPr lang="ru-RU" sz="1600" dirty="0" smtClean="0">
                <a:solidFill>
                  <a:schemeClr val="bg1"/>
                </a:solidFill>
              </a:rPr>
              <a:t>на кубике аналитика при </a:t>
            </a:r>
            <a:r>
              <a:rPr lang="ru-RU" sz="1600" dirty="0">
                <a:solidFill>
                  <a:schemeClr val="bg1"/>
                </a:solidFill>
              </a:rPr>
              <a:t>его </a:t>
            </a:r>
            <a:r>
              <a:rPr lang="ru-RU" sz="1600" dirty="0" smtClean="0">
                <a:solidFill>
                  <a:schemeClr val="bg1"/>
                </a:solidFill>
              </a:rPr>
              <a:t>броске</a:t>
            </a:r>
            <a:r>
              <a:rPr lang="ru-RU" sz="1600" dirty="0">
                <a:solidFill>
                  <a:schemeClr val="bg1"/>
                </a:solidFill>
              </a:rPr>
              <a:t> будет использоваться синее число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1921" y="913004"/>
            <a:ext cx="334884" cy="33488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56" y="3444757"/>
            <a:ext cx="940024" cy="12727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619" y="6402814"/>
            <a:ext cx="8633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Так как выпала цифра 1, на карточке в специализации «Разработка» будет вычеркнута 1 точка.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68" y="2609380"/>
            <a:ext cx="773853" cy="7738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" y="2550494"/>
            <a:ext cx="722642" cy="72264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025869" y="3356992"/>
            <a:ext cx="1251552" cy="142239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86" y="-199959"/>
            <a:ext cx="4063779" cy="39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68593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22829 0.000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22778 -0.008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8 -0.0081 L 0.21719 -0.11759 C 0.21371 -0.14166 0.21944 -0.16597 0.2316 -0.18564 C 0.24479 -0.20763 0.26111 -0.21921 0.27969 -0.2206 L 0.3625 -0.23009 " pathEditMode="relative" rAng="18540000" ptsTypes="AAAAA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4.07407E-6 L 0.02309 4.07407E-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" grpId="0" animBg="1"/>
      <p:bldP spid="28" grpId="0"/>
      <p:bldP spid="7" grpId="0" animBg="1"/>
      <p:bldP spid="30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32394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CFD: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кумулятивная диаграмма потока</a:t>
            </a:r>
            <a:endParaRPr lang="en-GB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2006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dirty="0">
                <a:solidFill>
                  <a:schemeClr val="bg1"/>
                </a:solidFill>
              </a:rPr>
              <a:t>Прежде чем мы начнем играть, нам нужно </a:t>
            </a:r>
            <a:r>
              <a:rPr lang="ru-RU" sz="2800" dirty="0" smtClean="0">
                <a:solidFill>
                  <a:schemeClr val="bg1"/>
                </a:solidFill>
              </a:rPr>
              <a:t>понять, почему так расположены </a:t>
            </a:r>
            <a:r>
              <a:rPr lang="ru-RU" sz="2800" dirty="0">
                <a:solidFill>
                  <a:schemeClr val="bg1"/>
                </a:solidFill>
              </a:rPr>
              <a:t>точки </a:t>
            </a:r>
            <a:r>
              <a:rPr lang="ru-RU" sz="2800" dirty="0" smtClean="0">
                <a:solidFill>
                  <a:schemeClr val="bg1"/>
                </a:solidFill>
              </a:rPr>
              <a:t>на CFD </a:t>
            </a:r>
            <a:r>
              <a:rPr lang="ru-RU" sz="2800" dirty="0">
                <a:solidFill>
                  <a:schemeClr val="bg1"/>
                </a:solidFill>
              </a:rPr>
              <a:t>в конце 8-го дня (т. е</a:t>
            </a:r>
            <a:r>
              <a:rPr lang="ru-RU" sz="2800" dirty="0" smtClean="0">
                <a:solidFill>
                  <a:schemeClr val="bg1"/>
                </a:solidFill>
              </a:rPr>
              <a:t>. сейчас</a:t>
            </a:r>
            <a:r>
              <a:rPr lang="ru-RU" sz="2800" dirty="0">
                <a:solidFill>
                  <a:schemeClr val="bg1"/>
                </a:solidFill>
              </a:rPr>
              <a:t>, в начале игры)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87" y="438856"/>
            <a:ext cx="4637426" cy="598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4489627"/>
            <a:ext cx="222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Через черную линию прошло ноль карточек…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360767" y="942928"/>
            <a:ext cx="792088" cy="648072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6657" y="601970"/>
            <a:ext cx="2088232" cy="720080"/>
          </a:xfrm>
          <a:prstGeom prst="roundRect">
            <a:avLst/>
          </a:prstGeom>
          <a:solidFill>
            <a:schemeClr val="tx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Черная линия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" y="5643245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bg1"/>
                </a:solidFill>
              </a:rPr>
              <a:t>Это означает, что по состоянию на конец 8-го дня </a:t>
            </a:r>
            <a:r>
              <a:rPr lang="ru-RU" sz="1400" dirty="0" smtClean="0">
                <a:solidFill>
                  <a:schemeClr val="bg1"/>
                </a:solidFill>
              </a:rPr>
              <a:t>было поставлено 0 элементов (карточек).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463" y="486226"/>
            <a:ext cx="81587" cy="38333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7037857" y="3647494"/>
            <a:ext cx="802174" cy="482347"/>
            <a:chOff x="7055905" y="3647494"/>
            <a:chExt cx="802174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7055905" y="3717032"/>
              <a:ext cx="802174" cy="288032"/>
              <a:chOff x="7055905" y="3717032"/>
              <a:chExt cx="802174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5905" y="3717032"/>
                <a:ext cx="45719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812360" y="3717032"/>
                <a:ext cx="45719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7168960" y="3774264"/>
                <a:ext cx="45719" cy="1803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694632" y="3766177"/>
                <a:ext cx="45722" cy="1897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346745" y="3647494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 rot="3119841">
            <a:off x="7187457" y="4605130"/>
            <a:ext cx="1771052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5496" y="50660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bg1"/>
                </a:solidFill>
              </a:rPr>
              <a:t>... и </a:t>
            </a: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CFD </a:t>
            </a:r>
            <a:r>
              <a:rPr lang="ru-RU" sz="1400" dirty="0" smtClean="0">
                <a:solidFill>
                  <a:schemeClr val="bg1"/>
                </a:solidFill>
              </a:rPr>
              <a:t>есть </a:t>
            </a:r>
            <a:r>
              <a:rPr lang="ru-RU" sz="1400" dirty="0">
                <a:solidFill>
                  <a:schemeClr val="bg1"/>
                </a:solidFill>
              </a:rPr>
              <a:t>черная точка на </a:t>
            </a:r>
            <a:r>
              <a:rPr lang="ru-RU" sz="1400" dirty="0" smtClean="0">
                <a:solidFill>
                  <a:schemeClr val="bg1"/>
                </a:solidFill>
              </a:rPr>
              <a:t>отметке 0.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5365 0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29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Между зеленой и </a:t>
            </a:r>
            <a:r>
              <a:rPr lang="ru-RU" sz="1600" dirty="0">
                <a:solidFill>
                  <a:schemeClr val="bg1"/>
                </a:solidFill>
              </a:rPr>
              <a:t>черной </a:t>
            </a:r>
            <a:r>
              <a:rPr lang="ru-RU" sz="1600" dirty="0" smtClean="0">
                <a:solidFill>
                  <a:schemeClr val="bg1"/>
                </a:solidFill>
              </a:rPr>
              <a:t>линиями </a:t>
            </a:r>
            <a:r>
              <a:rPr lang="ru-RU" sz="1600" dirty="0">
                <a:solidFill>
                  <a:schemeClr val="bg1"/>
                </a:solidFill>
              </a:rPr>
              <a:t>на доске </a:t>
            </a:r>
            <a:r>
              <a:rPr lang="ru-RU" sz="1600" dirty="0" smtClean="0">
                <a:solidFill>
                  <a:schemeClr val="bg1"/>
                </a:solidFill>
              </a:rPr>
              <a:t>одна карточка...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360767" y="942928"/>
            <a:ext cx="792088" cy="648072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6657" y="601970"/>
            <a:ext cx="2088232" cy="720080"/>
          </a:xfrm>
          <a:prstGeom prst="roundRect">
            <a:avLst/>
          </a:prstGeom>
          <a:solidFill>
            <a:schemeClr val="tx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Черная линия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означает, что по состоянию на конец 8-го дня </a:t>
            </a:r>
            <a:r>
              <a:rPr lang="ru-RU" sz="1600" dirty="0" smtClean="0">
                <a:solidFill>
                  <a:schemeClr val="bg1"/>
                </a:solidFill>
              </a:rPr>
              <a:t>по одному элементу (карточке) завершено тестирование, </a:t>
            </a:r>
            <a:r>
              <a:rPr lang="ru-RU" sz="1600" dirty="0">
                <a:solidFill>
                  <a:schemeClr val="bg1"/>
                </a:solidFill>
              </a:rPr>
              <a:t>но </a:t>
            </a:r>
            <a:r>
              <a:rPr lang="ru-RU" sz="1600" dirty="0" smtClean="0">
                <a:solidFill>
                  <a:schemeClr val="bg1"/>
                </a:solidFill>
              </a:rPr>
              <a:t>элемент еще </a:t>
            </a:r>
            <a:r>
              <a:rPr lang="ru-RU" sz="1600" dirty="0">
                <a:solidFill>
                  <a:schemeClr val="bg1"/>
                </a:solidFill>
              </a:rPr>
              <a:t>не </a:t>
            </a:r>
            <a:r>
              <a:rPr lang="ru-RU" sz="1600" dirty="0" smtClean="0">
                <a:solidFill>
                  <a:schemeClr val="bg1"/>
                </a:solidFill>
              </a:rPr>
              <a:t>поставлен.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463" y="486226"/>
            <a:ext cx="81587" cy="38333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6052090" y="3647651"/>
            <a:ext cx="802174" cy="482347"/>
            <a:chOff x="7055905" y="3647494"/>
            <a:chExt cx="802174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7055905" y="3717032"/>
              <a:ext cx="802174" cy="288032"/>
              <a:chOff x="7055905" y="3717032"/>
              <a:chExt cx="802174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5905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812360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7168960" y="3774264"/>
                <a:ext cx="45719" cy="18039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694632" y="3766177"/>
                <a:ext cx="45722" cy="18973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346745" y="3647494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B050"/>
                  </a:solidFill>
                </a:rPr>
                <a:t>1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 rot="1965441">
            <a:off x="6370328" y="4561634"/>
            <a:ext cx="2440961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... поэтому мы </a:t>
            </a:r>
            <a:r>
              <a:rPr lang="ru-RU" sz="1600" dirty="0" smtClean="0">
                <a:solidFill>
                  <a:schemeClr val="bg1"/>
                </a:solidFill>
              </a:rPr>
              <a:t>отсчитываем вверх </a:t>
            </a:r>
            <a:r>
              <a:rPr lang="ru-RU" sz="1600" dirty="0">
                <a:solidFill>
                  <a:schemeClr val="bg1"/>
                </a:solidFill>
              </a:rPr>
              <a:t>1 </a:t>
            </a:r>
            <a:r>
              <a:rPr lang="ru-RU" sz="1600" dirty="0" smtClean="0">
                <a:solidFill>
                  <a:schemeClr val="bg1"/>
                </a:solidFill>
              </a:rPr>
              <a:t>клеточку от </a:t>
            </a:r>
            <a:r>
              <a:rPr lang="ru-RU" sz="1600" dirty="0">
                <a:solidFill>
                  <a:schemeClr val="bg1"/>
                </a:solidFill>
              </a:rPr>
              <a:t>черной точки до зеленой точки </a:t>
            </a:r>
            <a:r>
              <a:rPr lang="ru-RU" sz="1600" dirty="0" smtClean="0">
                <a:solidFill>
                  <a:schemeClr val="bg1"/>
                </a:solidFill>
              </a:rPr>
              <a:t>на CFD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6200000" flipV="1">
            <a:off x="5380746" y="3861049"/>
            <a:ext cx="792088" cy="648072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66636" y="3952138"/>
            <a:ext cx="2088232" cy="720080"/>
          </a:xfrm>
          <a:prstGeom prst="roundRect">
            <a:avLst/>
          </a:prstGeom>
          <a:solidFill>
            <a:srgbClr val="00B050"/>
          </a:solidFill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Зеленая линия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5897442" y="486226"/>
            <a:ext cx="81587" cy="383339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17606" y="5373094"/>
            <a:ext cx="315142" cy="136445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08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29" grpId="0" animBg="1"/>
      <p:bldP spid="30" grpId="0"/>
      <p:bldP spid="27" grpId="0" animBg="1"/>
      <p:bldP spid="28" grpId="0" animBg="1"/>
      <p:bldP spid="31" grpId="0" animBg="1"/>
      <p:bldP spid="31" grpId="1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Между </a:t>
            </a:r>
            <a:r>
              <a:rPr lang="ru-RU" sz="1600" dirty="0">
                <a:solidFill>
                  <a:schemeClr val="bg1"/>
                </a:solidFill>
              </a:rPr>
              <a:t>синей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зеленой </a:t>
            </a:r>
            <a:r>
              <a:rPr lang="ru-RU" sz="1600" dirty="0" smtClean="0">
                <a:solidFill>
                  <a:schemeClr val="bg1"/>
                </a:solidFill>
              </a:rPr>
              <a:t>линиями </a:t>
            </a:r>
            <a:r>
              <a:rPr lang="ru-RU" sz="1600" dirty="0">
                <a:solidFill>
                  <a:schemeClr val="bg1"/>
                </a:solidFill>
              </a:rPr>
              <a:t>на доске </a:t>
            </a:r>
            <a:r>
              <a:rPr lang="ru-RU" sz="1600" dirty="0" smtClean="0">
                <a:solidFill>
                  <a:schemeClr val="bg1"/>
                </a:solidFill>
              </a:rPr>
              <a:t>находятся четыре карточки...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3417513" y="948789"/>
            <a:ext cx="792088" cy="648072"/>
          </a:xfrm>
          <a:prstGeom prst="ben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3403" y="607831"/>
            <a:ext cx="2088232" cy="720080"/>
          </a:xfrm>
          <a:prstGeom prst="roundRect">
            <a:avLst/>
          </a:prstGeom>
          <a:solidFill>
            <a:srgbClr val="0066FF"/>
          </a:solidFill>
          <a:ln w="76200" cmpd="sng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Синяя линия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означает, что по состоянию на конец 8-го дня четыре </a:t>
            </a:r>
            <a:r>
              <a:rPr lang="ru-RU" sz="1600" dirty="0" smtClean="0">
                <a:solidFill>
                  <a:schemeClr val="bg1"/>
                </a:solidFill>
              </a:rPr>
              <a:t>элемента (карточки) завершили </a:t>
            </a:r>
            <a:r>
              <a:rPr lang="ru-RU" sz="1600" dirty="0">
                <a:solidFill>
                  <a:schemeClr val="bg1"/>
                </a:solidFill>
              </a:rPr>
              <a:t>разработку, но еще не закончили тестирование.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4209" y="492087"/>
            <a:ext cx="81587" cy="3833391"/>
          </a:xfrm>
          <a:prstGeom prst="rect">
            <a:avLst/>
          </a:prstGeom>
          <a:solidFill>
            <a:srgbClr val="00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101713" y="3429000"/>
            <a:ext cx="1738278" cy="482347"/>
            <a:chOff x="4101713" y="3429000"/>
            <a:chExt cx="1738278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498115"/>
              <a:ext cx="1738278" cy="288032"/>
              <a:chOff x="6613771" y="3717032"/>
              <a:chExt cx="1738278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0" y="3717032"/>
                <a:ext cx="45719" cy="288032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6" y="3537941"/>
                <a:ext cx="45719" cy="646208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66FF"/>
                  </a:solidFill>
                </a:rPr>
                <a:t>4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 rot="1088935">
            <a:off x="5049714" y="4211473"/>
            <a:ext cx="3693982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... п</a:t>
            </a:r>
            <a:r>
              <a:rPr lang="ru-RU" sz="1600" dirty="0" smtClean="0">
                <a:solidFill>
                  <a:schemeClr val="bg1"/>
                </a:solidFill>
              </a:rPr>
              <a:t>оэтому </a:t>
            </a:r>
            <a:r>
              <a:rPr lang="ru-RU" sz="1600" dirty="0">
                <a:solidFill>
                  <a:schemeClr val="bg1"/>
                </a:solidFill>
              </a:rPr>
              <a:t>на CFD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мы </a:t>
            </a:r>
            <a:r>
              <a:rPr lang="ru-RU" sz="1600" dirty="0" smtClean="0">
                <a:solidFill>
                  <a:schemeClr val="bg1"/>
                </a:solidFill>
              </a:rPr>
              <a:t>отсчитываем 4 клеточки от </a:t>
            </a:r>
            <a:r>
              <a:rPr lang="ru-RU" sz="1600" dirty="0">
                <a:solidFill>
                  <a:schemeClr val="bg1"/>
                </a:solidFill>
              </a:rPr>
              <a:t>зеленой точки до </a:t>
            </a:r>
            <a:r>
              <a:rPr lang="ru-RU" sz="1600" dirty="0" smtClean="0">
                <a:solidFill>
                  <a:schemeClr val="bg1"/>
                </a:solidFill>
              </a:rPr>
              <a:t>голубой.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6200000" flipV="1">
            <a:off x="5380746" y="3861049"/>
            <a:ext cx="792088" cy="648072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66636" y="3952138"/>
            <a:ext cx="2088232" cy="720080"/>
          </a:xfrm>
          <a:prstGeom prst="roundRect">
            <a:avLst/>
          </a:prstGeom>
          <a:solidFill>
            <a:srgbClr val="00B050"/>
          </a:solidFill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Зеленая линия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5897442" y="486226"/>
            <a:ext cx="81587" cy="383339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4941169"/>
            <a:ext cx="315142" cy="467316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30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29" grpId="0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Между </a:t>
            </a:r>
            <a:r>
              <a:rPr lang="ru-RU" sz="1600" dirty="0" smtClean="0">
                <a:solidFill>
                  <a:schemeClr val="bg1"/>
                </a:solidFill>
              </a:rPr>
              <a:t>красной и синей </a:t>
            </a:r>
            <a:r>
              <a:rPr lang="ru-RU" sz="1600" dirty="0">
                <a:solidFill>
                  <a:schemeClr val="bg1"/>
                </a:solidFill>
              </a:rPr>
              <a:t>линиями на доске </a:t>
            </a:r>
            <a:r>
              <a:rPr lang="ru-RU" sz="1600" dirty="0" smtClean="0">
                <a:solidFill>
                  <a:schemeClr val="bg1"/>
                </a:solidFill>
              </a:rPr>
              <a:t>находятся </a:t>
            </a:r>
            <a:r>
              <a:rPr lang="ru-RU" sz="1600" dirty="0">
                <a:solidFill>
                  <a:schemeClr val="bg1"/>
                </a:solidFill>
              </a:rPr>
              <a:t>четыре карточки...</a:t>
            </a:r>
          </a:p>
        </p:txBody>
      </p:sp>
      <p:sp>
        <p:nvSpPr>
          <p:cNvPr id="17" name="Bent Arrow 16"/>
          <p:cNvSpPr/>
          <p:nvPr/>
        </p:nvSpPr>
        <p:spPr>
          <a:xfrm rot="5400000">
            <a:off x="3417513" y="948789"/>
            <a:ext cx="792088" cy="648072"/>
          </a:xfrm>
          <a:prstGeom prst="ben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3403" y="607831"/>
            <a:ext cx="2088232" cy="720080"/>
          </a:xfrm>
          <a:prstGeom prst="roundRect">
            <a:avLst/>
          </a:prstGeom>
          <a:solidFill>
            <a:srgbClr val="0066FF"/>
          </a:solidFill>
          <a:ln w="76200" cmpd="sng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Синяя линия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означает, что по состоянию на конец 8-го дня четыре </a:t>
            </a:r>
            <a:r>
              <a:rPr lang="ru-RU" sz="1600" dirty="0" smtClean="0">
                <a:solidFill>
                  <a:schemeClr val="bg1"/>
                </a:solidFill>
              </a:rPr>
              <a:t>элемента (карточки) завершили </a:t>
            </a:r>
            <a:r>
              <a:rPr lang="ru-RU" sz="1600" dirty="0">
                <a:solidFill>
                  <a:schemeClr val="bg1"/>
                </a:solidFill>
              </a:rPr>
              <a:t>анализ, но еще не завершили разработку.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4209" y="492087"/>
            <a:ext cx="81587" cy="3833391"/>
          </a:xfrm>
          <a:prstGeom prst="rect">
            <a:avLst/>
          </a:prstGeom>
          <a:solidFill>
            <a:srgbClr val="00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147674" y="3442265"/>
            <a:ext cx="1738279" cy="482347"/>
            <a:chOff x="4101713" y="3429000"/>
            <a:chExt cx="1738279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498115"/>
              <a:ext cx="1738279" cy="288032"/>
              <a:chOff x="6613771" y="3717032"/>
              <a:chExt cx="1738279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1" y="3717032"/>
                <a:ext cx="45719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7" y="3537941"/>
                <a:ext cx="45719" cy="6462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 rot="520809">
            <a:off x="3138675" y="3989068"/>
            <a:ext cx="5495011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... поэтому на CFD мы отсчитываем 4 клеточки от </a:t>
            </a:r>
            <a:r>
              <a:rPr lang="ru-RU" sz="1600" dirty="0" smtClean="0">
                <a:solidFill>
                  <a:schemeClr val="bg1"/>
                </a:solidFill>
              </a:rPr>
              <a:t>голубой точки </a:t>
            </a:r>
            <a:r>
              <a:rPr lang="ru-RU" sz="1600" dirty="0">
                <a:solidFill>
                  <a:schemeClr val="bg1"/>
                </a:solidFill>
              </a:rPr>
              <a:t>до </a:t>
            </a:r>
            <a:r>
              <a:rPr lang="ru-RU" sz="1600" dirty="0" smtClean="0">
                <a:solidFill>
                  <a:schemeClr val="bg1"/>
                </a:solidFill>
              </a:rPr>
              <a:t>красной.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5400000" flipH="1" flipV="1">
            <a:off x="1777976" y="3871368"/>
            <a:ext cx="792088" cy="64807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5736" y="3964838"/>
            <a:ext cx="2088232" cy="720080"/>
          </a:xfrm>
          <a:prstGeom prst="roundRect">
            <a:avLst/>
          </a:prstGeom>
          <a:solidFill>
            <a:srgbClr val="FF0000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Красная линия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1973142" y="498926"/>
            <a:ext cx="81587" cy="38333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4509120"/>
            <a:ext cx="315142" cy="467316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33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29" grpId="0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9747"/>
            <a:ext cx="7886700" cy="573577"/>
          </a:xfrm>
        </p:spPr>
        <p:txBody>
          <a:bodyPr/>
          <a:lstStyle/>
          <a:p>
            <a:r>
              <a:rPr lang="ru-RU" dirty="0" smtClean="0"/>
              <a:t>Подготовка игровой доски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5" y="5448126"/>
            <a:ext cx="6373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Подготовьте каждую доску как на слайде</a:t>
            </a:r>
            <a:r>
              <a:rPr lang="en-NZ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Поместите карточки</a:t>
            </a:r>
            <a:r>
              <a:rPr lang="en-NZ" sz="1600" dirty="0" smtClean="0">
                <a:solidFill>
                  <a:schemeClr val="bg1"/>
                </a:solidFill>
              </a:rPr>
              <a:t> S1 – S11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соответствующие </a:t>
            </a:r>
            <a:r>
              <a:rPr lang="ru-RU" sz="1600" dirty="0" smtClean="0">
                <a:solidFill>
                  <a:schemeClr val="bg1"/>
                </a:solidFill>
              </a:rPr>
              <a:t>пометке </a:t>
            </a:r>
            <a:r>
              <a:rPr lang="ru-RU" sz="1600" dirty="0">
                <a:solidFill>
                  <a:schemeClr val="bg1"/>
                </a:solidFill>
              </a:rPr>
              <a:t>«Старт» колонки на доске</a:t>
            </a:r>
            <a:r>
              <a:rPr lang="en-NZ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Например</a:t>
            </a:r>
            <a:r>
              <a:rPr lang="en-NZ" sz="1600" dirty="0" smtClean="0">
                <a:solidFill>
                  <a:schemeClr val="bg1"/>
                </a:solidFill>
              </a:rPr>
              <a:t>, S1 </a:t>
            </a:r>
            <a:r>
              <a:rPr lang="ru-RU" sz="1600" dirty="0" smtClean="0">
                <a:solidFill>
                  <a:schemeClr val="bg1"/>
                </a:solidFill>
              </a:rPr>
              <a:t>с надписью «Старт: Готово к поставке» нужно поместить в колонку</a:t>
            </a:r>
            <a:r>
              <a:rPr lang="en-NZ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«Готово к поставке».</a:t>
            </a:r>
            <a:endParaRPr lang="en-NZ" sz="16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86" y="5743274"/>
            <a:ext cx="2264657" cy="358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5" y="6510490"/>
            <a:ext cx="900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Оставшиеся карточки разметите слева в соответствующих им классах обслуживания.</a:t>
            </a:r>
            <a:endParaRPr lang="en-NZ" sz="1600" dirty="0" smtClean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86545" y="5661248"/>
            <a:ext cx="1584176" cy="48496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350"/>
            <a:ext cx="9144000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Между </a:t>
            </a:r>
            <a:r>
              <a:rPr lang="ru-RU" sz="1600" dirty="0" smtClean="0">
                <a:solidFill>
                  <a:schemeClr val="bg1"/>
                </a:solidFill>
              </a:rPr>
              <a:t>фиолетовой и красной </a:t>
            </a:r>
            <a:r>
              <a:rPr lang="ru-RU" sz="1600" dirty="0">
                <a:solidFill>
                  <a:schemeClr val="bg1"/>
                </a:solidFill>
              </a:rPr>
              <a:t>линиями на доске находятся </a:t>
            </a:r>
            <a:r>
              <a:rPr lang="ru-RU" sz="1600" dirty="0" smtClean="0">
                <a:solidFill>
                  <a:schemeClr val="bg1"/>
                </a:solidFill>
              </a:rPr>
              <a:t>две </a:t>
            </a:r>
            <a:r>
              <a:rPr lang="ru-RU" sz="1600" dirty="0">
                <a:solidFill>
                  <a:schemeClr val="bg1"/>
                </a:solidFill>
              </a:rPr>
              <a:t>карточки...</a:t>
            </a:r>
          </a:p>
        </p:txBody>
      </p:sp>
      <p:sp>
        <p:nvSpPr>
          <p:cNvPr id="17" name="Bent Arrow 16"/>
          <p:cNvSpPr/>
          <p:nvPr/>
        </p:nvSpPr>
        <p:spPr>
          <a:xfrm rot="16200000" flipH="1">
            <a:off x="-180527" y="948789"/>
            <a:ext cx="792088" cy="648072"/>
          </a:xfrm>
          <a:prstGeom prst="ben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0867" y="607831"/>
            <a:ext cx="2088232" cy="720080"/>
          </a:xfrm>
          <a:prstGeom prst="roundRect">
            <a:avLst/>
          </a:prstGeom>
          <a:solidFill>
            <a:srgbClr val="7030A0"/>
          </a:solidFill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Фиолетовая линия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означает, что по состоянию на конец 8-го дня два </a:t>
            </a:r>
            <a:r>
              <a:rPr lang="ru-RU" sz="1600" dirty="0" smtClean="0">
                <a:solidFill>
                  <a:schemeClr val="bg1"/>
                </a:solidFill>
              </a:rPr>
              <a:t>элемента были вытянуты на доску, </a:t>
            </a:r>
            <a:r>
              <a:rPr lang="ru-RU" sz="1600" dirty="0">
                <a:solidFill>
                  <a:schemeClr val="bg1"/>
                </a:solidFill>
              </a:rPr>
              <a:t>но еще не закончили анализ.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80" y="492087"/>
            <a:ext cx="81587" cy="3833391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3284" y="3442265"/>
            <a:ext cx="1738279" cy="482347"/>
            <a:chOff x="4101713" y="3429000"/>
            <a:chExt cx="1738279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498115"/>
              <a:ext cx="1738279" cy="288032"/>
              <a:chOff x="6613771" y="3717032"/>
              <a:chExt cx="1738279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1" y="3717032"/>
                <a:ext cx="45719" cy="28803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7" y="3537941"/>
                <a:ext cx="45719" cy="64620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7030A0"/>
                  </a:solidFill>
                </a:rPr>
                <a:t>2</a:t>
              </a:r>
            </a:p>
          </p:txBody>
        </p:sp>
      </p:grpSp>
      <p:sp>
        <p:nvSpPr>
          <p:cNvPr id="29" name="Right Arrow 28"/>
          <p:cNvSpPr/>
          <p:nvPr/>
        </p:nvSpPr>
        <p:spPr>
          <a:xfrm rot="288436">
            <a:off x="1263214" y="3846733"/>
            <a:ext cx="7381275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... поэтому на CFD мы отсчитываем </a:t>
            </a:r>
            <a:r>
              <a:rPr lang="ru-RU" sz="1600" dirty="0" smtClean="0">
                <a:solidFill>
                  <a:schemeClr val="bg1"/>
                </a:solidFill>
              </a:rPr>
              <a:t>2 </a:t>
            </a:r>
            <a:r>
              <a:rPr lang="ru-RU" sz="1600" dirty="0">
                <a:solidFill>
                  <a:schemeClr val="bg1"/>
                </a:solidFill>
              </a:rPr>
              <a:t>клеточки от </a:t>
            </a:r>
            <a:r>
              <a:rPr lang="ru-RU" sz="1600" dirty="0" smtClean="0">
                <a:solidFill>
                  <a:schemeClr val="bg1"/>
                </a:solidFill>
              </a:rPr>
              <a:t>красной </a:t>
            </a:r>
            <a:r>
              <a:rPr lang="ru-RU" sz="1600" dirty="0">
                <a:solidFill>
                  <a:schemeClr val="bg1"/>
                </a:solidFill>
              </a:rPr>
              <a:t>точки до </a:t>
            </a:r>
            <a:r>
              <a:rPr lang="ru-RU" sz="1600" dirty="0" smtClean="0">
                <a:solidFill>
                  <a:schemeClr val="bg1"/>
                </a:solidFill>
              </a:rPr>
              <a:t>фиолетовой.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5400000" flipH="1" flipV="1">
            <a:off x="1777976" y="3871368"/>
            <a:ext cx="792088" cy="64807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5736" y="3964838"/>
            <a:ext cx="2088232" cy="720080"/>
          </a:xfrm>
          <a:prstGeom prst="roundRect">
            <a:avLst/>
          </a:prstGeom>
          <a:solidFill>
            <a:srgbClr val="FF0000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Красная линия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1973142" y="498926"/>
            <a:ext cx="81587" cy="38333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4293096"/>
            <a:ext cx="315142" cy="237873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3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29" grpId="0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63367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То, что мы только что видели, - это подход, который мы будем использовать при отслеживании CFD.</a:t>
            </a:r>
          </a:p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Не беспокойтесь, если вы не совсем поняли это, мы продолжим отслеживать CFD вместе в конце 9-го дня.</a:t>
            </a:r>
          </a:p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Полные инструкции приведены на обратной стороне CFD.</a:t>
            </a:r>
          </a:p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Теперь мы рассмотрим CFD с несколько иной точки зрения.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bg1"/>
                </a:solidFill>
              </a:rPr>
              <a:t>Понимаем </a:t>
            </a:r>
            <a:r>
              <a:rPr lang="ru-RU" dirty="0">
                <a:solidFill>
                  <a:schemeClr val="bg1"/>
                </a:solidFill>
              </a:rPr>
              <a:t>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72514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Обратите внимание, что значения данных, отслеживаемые на CFD, являются </a:t>
            </a:r>
            <a:r>
              <a:rPr lang="ru-RU" sz="1600" dirty="0" smtClean="0">
                <a:solidFill>
                  <a:schemeClr val="bg1"/>
                </a:solidFill>
              </a:rPr>
              <a:t>кумулятивными (накопительными).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404882">
            <a:off x="6793855" y="4552199"/>
            <a:ext cx="2122611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5292497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Число, которое отслеживается зеленым цветом, это все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прошли зеленую линию. </a:t>
            </a:r>
            <a:r>
              <a:rPr lang="ru-RU" sz="1600" dirty="0" smtClean="0">
                <a:solidFill>
                  <a:schemeClr val="bg1"/>
                </a:solidFill>
              </a:rPr>
              <a:t>Это число </a:t>
            </a:r>
            <a:r>
              <a:rPr lang="ru-RU" sz="1600" dirty="0">
                <a:solidFill>
                  <a:schemeClr val="bg1"/>
                </a:solidFill>
              </a:rPr>
              <a:t>включает в себя те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также прошли черную линию (которая на данный момент равна нулю).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74081" y="3645024"/>
            <a:ext cx="1738279" cy="482347"/>
            <a:chOff x="4101713" y="3429000"/>
            <a:chExt cx="1738279" cy="482347"/>
          </a:xfrm>
        </p:grpSpPr>
        <p:grpSp>
          <p:nvGrpSpPr>
            <p:cNvPr id="33" name="Group 32"/>
            <p:cNvGrpSpPr/>
            <p:nvPr/>
          </p:nvGrpSpPr>
          <p:grpSpPr>
            <a:xfrm>
              <a:off x="4101713" y="3498115"/>
              <a:ext cx="1738279" cy="288032"/>
              <a:chOff x="6613771" y="3717032"/>
              <a:chExt cx="1738279" cy="28803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306331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7960367" y="3537941"/>
                <a:ext cx="45719" cy="64620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B050"/>
                  </a:solidFill>
                </a:rPr>
                <a:t>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7504" y="6114782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кумулятивное значение </a:t>
            </a:r>
            <a:r>
              <a:rPr lang="ru-RU" sz="1600" dirty="0" smtClean="0">
                <a:solidFill>
                  <a:schemeClr val="bg1"/>
                </a:solidFill>
              </a:rPr>
              <a:t>– это то</a:t>
            </a:r>
            <a:r>
              <a:rPr lang="ru-RU" sz="1600" dirty="0">
                <a:solidFill>
                  <a:schemeClr val="bg1"/>
                </a:solidFill>
              </a:rPr>
              <a:t>, что описано в зеленом тексте на доске рядом с зеленой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97065" y="1621714"/>
            <a:ext cx="359112" cy="281539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60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30" grpId="0"/>
      <p:bldP spid="39" grpId="0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1254291">
            <a:off x="5910898" y="4315533"/>
            <a:ext cx="2788435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48691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Число, которое отслеживается в синем, </a:t>
            </a:r>
            <a:r>
              <a:rPr lang="ru-RU" sz="1600" dirty="0" smtClean="0">
                <a:solidFill>
                  <a:schemeClr val="bg1"/>
                </a:solidFill>
              </a:rPr>
              <a:t>- это все карточки, </a:t>
            </a:r>
            <a:r>
              <a:rPr lang="ru-RU" sz="1600" dirty="0">
                <a:solidFill>
                  <a:schemeClr val="bg1"/>
                </a:solidFill>
              </a:rPr>
              <a:t>которые прошли синюю линию. Это </a:t>
            </a:r>
            <a:r>
              <a:rPr lang="ru-RU" sz="1600" dirty="0" smtClean="0">
                <a:solidFill>
                  <a:schemeClr val="bg1"/>
                </a:solidFill>
              </a:rPr>
              <a:t>число включает </a:t>
            </a:r>
            <a:r>
              <a:rPr lang="ru-RU" sz="1600" dirty="0">
                <a:solidFill>
                  <a:schemeClr val="bg1"/>
                </a:solidFill>
              </a:rPr>
              <a:t>те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также прошли зеленые и черные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4233" y="3639838"/>
            <a:ext cx="3763846" cy="482347"/>
            <a:chOff x="4094233" y="3639838"/>
            <a:chExt cx="3763846" cy="482347"/>
          </a:xfrm>
        </p:grpSpPr>
        <p:sp>
          <p:nvSpPr>
            <p:cNvPr id="35" name="Rectangle 34"/>
            <p:cNvSpPr/>
            <p:nvPr/>
          </p:nvSpPr>
          <p:spPr>
            <a:xfrm>
              <a:off x="4094233" y="3710725"/>
              <a:ext cx="45719" cy="28803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3714139"/>
              <a:ext cx="45719" cy="28803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4873176" y="3102068"/>
              <a:ext cx="45719" cy="151216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6889402" y="2958053"/>
              <a:ext cx="45720" cy="180019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3639838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66FF"/>
                  </a:solidFill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7504" y="568273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Это кумулятивное значение </a:t>
            </a:r>
            <a:r>
              <a:rPr lang="ru-RU" sz="1600" dirty="0" smtClean="0">
                <a:solidFill>
                  <a:schemeClr val="bg1"/>
                </a:solidFill>
              </a:rPr>
              <a:t>– это то</a:t>
            </a:r>
            <a:r>
              <a:rPr lang="ru-RU" sz="1600" dirty="0">
                <a:solidFill>
                  <a:schemeClr val="bg1"/>
                </a:solidFill>
              </a:rPr>
              <a:t>, что описано синим текстом на доске рядом с синей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52848" y="1621714"/>
            <a:ext cx="359112" cy="281539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44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0" grpId="0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615970">
            <a:off x="5043367" y="4078153"/>
            <a:ext cx="3545466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48691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Число, которое отслеживается красным цветом - это все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прошли красную линию. </a:t>
            </a:r>
            <a:r>
              <a:rPr lang="ru-RU" sz="1600" dirty="0" smtClean="0">
                <a:solidFill>
                  <a:schemeClr val="bg1"/>
                </a:solidFill>
              </a:rPr>
              <a:t>Оно </a:t>
            </a:r>
            <a:r>
              <a:rPr lang="ru-RU" sz="1600" dirty="0">
                <a:solidFill>
                  <a:schemeClr val="bg1"/>
                </a:solidFill>
              </a:rPr>
              <a:t>включает те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также прошли голубые, зеленые и черные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0017" y="3639838"/>
            <a:ext cx="5708062" cy="482347"/>
            <a:chOff x="2150017" y="3639838"/>
            <a:chExt cx="5708062" cy="482347"/>
          </a:xfrm>
        </p:grpSpPr>
        <p:sp>
          <p:nvSpPr>
            <p:cNvPr id="35" name="Rectangle 34"/>
            <p:cNvSpPr/>
            <p:nvPr/>
          </p:nvSpPr>
          <p:spPr>
            <a:xfrm>
              <a:off x="2150017" y="3710725"/>
              <a:ext cx="45719" cy="2880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3714139"/>
              <a:ext cx="45719" cy="2880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3397013" y="2634016"/>
              <a:ext cx="45719" cy="24482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6457355" y="2526004"/>
              <a:ext cx="45719" cy="26642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8024" y="3639838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FF000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Понимаем состояние CFD на конец 8-го дня (т.е. сейчас, в начале игры)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13956"/>
            <a:ext cx="4637426" cy="5980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24" y="438856"/>
            <a:ext cx="9144000" cy="402336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298246">
            <a:off x="4060616" y="3995771"/>
            <a:ext cx="4535361" cy="240026"/>
          </a:xfrm>
          <a:prstGeom prst="rightArrow">
            <a:avLst>
              <a:gd name="adj1" fmla="val 50000"/>
              <a:gd name="adj2" fmla="val 96907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7504" y="486916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Число, которое отслеживается в фиолетовом, это все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прошли фиолетовую линию, то есть все билеты, которые были вытащены из </a:t>
            </a:r>
            <a:r>
              <a:rPr lang="ru-RU" sz="1600" dirty="0" err="1" smtClean="0">
                <a:solidFill>
                  <a:schemeClr val="bg1"/>
                </a:solidFill>
              </a:rPr>
              <a:t>бэклога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>
                <a:solidFill>
                  <a:schemeClr val="bg1"/>
                </a:solidFill>
              </a:rPr>
              <a:t>доске. Это </a:t>
            </a:r>
            <a:r>
              <a:rPr lang="ru-RU" sz="1600" dirty="0" smtClean="0">
                <a:solidFill>
                  <a:schemeClr val="bg1"/>
                </a:solidFill>
              </a:rPr>
              <a:t>число включает </a:t>
            </a:r>
            <a:r>
              <a:rPr lang="ru-RU" sz="1600" dirty="0">
                <a:solidFill>
                  <a:schemeClr val="bg1"/>
                </a:solidFill>
              </a:rPr>
              <a:t>те </a:t>
            </a:r>
            <a:r>
              <a:rPr lang="ru-RU" sz="1600" dirty="0" smtClean="0">
                <a:solidFill>
                  <a:schemeClr val="bg1"/>
                </a:solidFill>
              </a:rPr>
              <a:t>карточки, </a:t>
            </a:r>
            <a:r>
              <a:rPr lang="ru-RU" sz="1600" dirty="0">
                <a:solidFill>
                  <a:schemeClr val="bg1"/>
                </a:solidFill>
              </a:rPr>
              <a:t>которые также прошли красную, синюю, зеленую и черную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639838"/>
            <a:ext cx="7678567" cy="482347"/>
            <a:chOff x="179512" y="3639838"/>
            <a:chExt cx="7678567" cy="482347"/>
          </a:xfrm>
        </p:grpSpPr>
        <p:sp>
          <p:nvSpPr>
            <p:cNvPr id="35" name="Rectangle 34"/>
            <p:cNvSpPr/>
            <p:nvPr/>
          </p:nvSpPr>
          <p:spPr>
            <a:xfrm>
              <a:off x="179512" y="3710725"/>
              <a:ext cx="45719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3714139"/>
              <a:ext cx="45719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1907707" y="2152818"/>
              <a:ext cx="45720" cy="3410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5953299" y="2021946"/>
              <a:ext cx="45719" cy="3672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79912" y="3639838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7030A0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5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1310" y="857920"/>
            <a:ext cx="6263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Мы не собираемся подробно описывать игровой </a:t>
            </a:r>
            <a:r>
              <a:rPr lang="ru-RU" sz="2000" dirty="0" smtClean="0">
                <a:solidFill>
                  <a:schemeClr val="bg1"/>
                </a:solidFill>
              </a:rPr>
              <a:t>процесс </a:t>
            </a:r>
            <a:r>
              <a:rPr lang="ru-RU" sz="2000" dirty="0">
                <a:solidFill>
                  <a:schemeClr val="bg1"/>
                </a:solidFill>
              </a:rPr>
              <a:t>за исключением одного пункта, который не рассматривается во вводный день 9: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Карточки </a:t>
            </a:r>
            <a:r>
              <a:rPr lang="ru-RU" sz="2000" dirty="0">
                <a:solidFill>
                  <a:schemeClr val="bg1"/>
                </a:solidFill>
              </a:rPr>
              <a:t>вытягиваются из </a:t>
            </a:r>
            <a:r>
              <a:rPr lang="ru-RU" sz="2000" dirty="0" smtClean="0">
                <a:solidFill>
                  <a:schemeClr val="bg1"/>
                </a:solidFill>
              </a:rPr>
              <a:t>очередей вверху по течению назначением кубика для того, что чтобы протащить </a:t>
            </a:r>
            <a:r>
              <a:rPr lang="ru-RU" sz="2000" dirty="0">
                <a:solidFill>
                  <a:schemeClr val="bg1"/>
                </a:solidFill>
              </a:rPr>
              <a:t>их вниз по течению для </a:t>
            </a:r>
            <a:r>
              <a:rPr lang="ru-RU" sz="2000" dirty="0" smtClean="0">
                <a:solidFill>
                  <a:schemeClr val="bg1"/>
                </a:solidFill>
              </a:rPr>
              <a:t>последующей работы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3888" y="129533"/>
            <a:ext cx="7886700" cy="573577"/>
          </a:xfrm>
        </p:spPr>
        <p:txBody>
          <a:bodyPr/>
          <a:lstStyle/>
          <a:p>
            <a:r>
              <a:rPr lang="ru-RU" dirty="0" smtClean="0"/>
              <a:t>Игровой процесс</a:t>
            </a:r>
            <a:r>
              <a:rPr lang="en-GB" dirty="0" smtClean="0"/>
              <a:t>: </a:t>
            </a:r>
            <a:r>
              <a:rPr lang="ru-RU" dirty="0" smtClean="0"/>
              <a:t>вытягивание карточек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5" y="2996952"/>
            <a:ext cx="4216359" cy="354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0" y="4926270"/>
            <a:ext cx="990076" cy="68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5" y="4923539"/>
            <a:ext cx="988291" cy="691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22" y="5913157"/>
            <a:ext cx="400360" cy="4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5243 -0.1284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11111E-6 2.96296E-6 L 0.13802 0.1148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48680"/>
            <a:ext cx="7886700" cy="573577"/>
          </a:xfrm>
        </p:spPr>
        <p:txBody>
          <a:bodyPr/>
          <a:lstStyle/>
          <a:p>
            <a:r>
              <a:rPr lang="ru-RU" dirty="0" smtClean="0"/>
              <a:t>День </a:t>
            </a: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768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Сейчас мы </a:t>
            </a:r>
            <a:r>
              <a:rPr lang="ru-RU" sz="2400" dirty="0" smtClean="0">
                <a:solidFill>
                  <a:schemeClr val="bg1"/>
                </a:solidFill>
              </a:rPr>
              <a:t>отыграем </a:t>
            </a:r>
            <a:r>
              <a:rPr lang="ru-RU" sz="2400" dirty="0">
                <a:solidFill>
                  <a:schemeClr val="bg1"/>
                </a:solidFill>
              </a:rPr>
              <a:t>9-й </a:t>
            </a:r>
            <a:r>
              <a:rPr lang="ru-RU" sz="2400" dirty="0" smtClean="0">
                <a:solidFill>
                  <a:schemeClr val="bg1"/>
                </a:solidFill>
              </a:rPr>
              <a:t>день.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spcBef>
                <a:spcPts val="3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Вы пройдете через все решения, </a:t>
            </a:r>
            <a:r>
              <a:rPr lang="ru-RU" sz="2400" dirty="0">
                <a:solidFill>
                  <a:schemeClr val="bg1"/>
                </a:solidFill>
              </a:rPr>
              <a:t>включая назначение кубиков и броски </a:t>
            </a:r>
            <a:r>
              <a:rPr lang="ru-RU" sz="2400" dirty="0" smtClean="0">
                <a:solidFill>
                  <a:schemeClr val="bg1"/>
                </a:solidFill>
              </a:rPr>
              <a:t>кубиков, вместе с нами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spcBef>
                <a:spcPts val="3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После </a:t>
            </a:r>
            <a:r>
              <a:rPr lang="ru-RU" sz="2400" dirty="0">
                <a:solidFill>
                  <a:schemeClr val="bg1"/>
                </a:solidFill>
              </a:rPr>
              <a:t>9-го дня вы поймете, как играть, и </a:t>
            </a:r>
            <a:r>
              <a:rPr lang="ru-RU" sz="2400" dirty="0" smtClean="0">
                <a:solidFill>
                  <a:schemeClr val="bg1"/>
                </a:solidFill>
              </a:rPr>
              <a:t>дальше продолжите самостоятельно.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39199"/>
            <a:ext cx="7886700" cy="573577"/>
          </a:xfrm>
        </p:spPr>
        <p:txBody>
          <a:bodyPr/>
          <a:lstStyle/>
          <a:p>
            <a:r>
              <a:rPr lang="ru-RU" dirty="0"/>
              <a:t>Руководство по ежедневным шагам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344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Мы будем следовать шагам в руководстве «Действующие шаги».</a:t>
            </a:r>
          </a:p>
          <a:p>
            <a:pPr algn="ctr">
              <a:spcBef>
                <a:spcPts val="3600"/>
              </a:spcBef>
            </a:pPr>
            <a:r>
              <a:rPr lang="ru-RU" sz="2400" dirty="0">
                <a:solidFill>
                  <a:schemeClr val="bg1"/>
                </a:solidFill>
              </a:rPr>
              <a:t>Менеджеры проекта: убедитесь, что вы используете правильную сторону руководства «Ежедневные шаги» для режима </a:t>
            </a:r>
            <a:r>
              <a:rPr lang="ru-RU" sz="2400" dirty="0" err="1">
                <a:solidFill>
                  <a:schemeClr val="bg1"/>
                </a:solidFill>
              </a:rPr>
              <a:t>Std</a:t>
            </a:r>
            <a:r>
              <a:rPr lang="ru-RU" sz="2400" dirty="0">
                <a:solidFill>
                  <a:schemeClr val="bg1"/>
                </a:solidFill>
              </a:rPr>
              <a:t> / </a:t>
            </a:r>
            <a:r>
              <a:rPr lang="ru-RU" sz="2400" dirty="0" err="1">
                <a:solidFill>
                  <a:schemeClr val="bg1"/>
                </a:solidFill>
              </a:rPr>
              <a:t>Adv</a:t>
            </a:r>
            <a:r>
              <a:rPr lang="ru-RU" sz="2400" dirty="0">
                <a:solidFill>
                  <a:schemeClr val="bg1"/>
                </a:solidFill>
              </a:rPr>
              <a:t> (не QP)</a:t>
            </a:r>
            <a:endParaRPr lang="en-NZ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869160"/>
            <a:ext cx="15280481" cy="118014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30440" y="5027689"/>
            <a:ext cx="1152128" cy="936105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83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3295"/>
            <a:ext cx="7886700" cy="573577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ru-RU" dirty="0" err="1" smtClean="0"/>
              <a:t>Стэндап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652858"/>
            <a:ext cx="15280481" cy="118014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31640" y="4516954"/>
            <a:ext cx="6624736" cy="1584176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Раскладка оставшихся элементов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5822115"/>
            <a:ext cx="9108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Разложите элементы как показано на слайде</a:t>
            </a:r>
            <a:r>
              <a:rPr lang="en-NZ" sz="16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Убедитесь, что</a:t>
            </a:r>
            <a:r>
              <a:rPr lang="en-NZ" sz="1600" dirty="0" smtClean="0">
                <a:solidFill>
                  <a:schemeClr val="bg1"/>
                </a:solidFill>
              </a:rPr>
              <a:t>: </a:t>
            </a:r>
            <a:r>
              <a:rPr lang="en-NZ" sz="1600" dirty="0">
                <a:solidFill>
                  <a:schemeClr val="bg1"/>
                </a:solidFill>
              </a:rPr>
              <a:t>1. </a:t>
            </a:r>
            <a:r>
              <a:rPr lang="ru-RU" sz="1600" dirty="0" smtClean="0">
                <a:solidFill>
                  <a:schemeClr val="bg1"/>
                </a:solidFill>
              </a:rPr>
              <a:t>Используется синяя колода карт событий</a:t>
            </a:r>
            <a:r>
              <a:rPr lang="en-NZ" sz="1600" dirty="0" smtClean="0">
                <a:solidFill>
                  <a:schemeClr val="bg1"/>
                </a:solidFill>
              </a:rPr>
              <a:t>; </a:t>
            </a:r>
            <a:r>
              <a:rPr lang="en-NZ" sz="1600" dirty="0">
                <a:solidFill>
                  <a:schemeClr val="bg1"/>
                </a:solidFill>
              </a:rPr>
              <a:t>2. </a:t>
            </a:r>
            <a:r>
              <a:rPr lang="ru-RU" sz="1600" dirty="0" smtClean="0">
                <a:solidFill>
                  <a:schemeClr val="bg1"/>
                </a:solidFill>
              </a:rPr>
              <a:t>Руководство для ежедневных шагов лежит правильной стороной</a:t>
            </a:r>
            <a:r>
              <a:rPr lang="en-NZ" sz="1600" dirty="0" smtClean="0">
                <a:solidFill>
                  <a:schemeClr val="bg1"/>
                </a:solidFill>
              </a:rPr>
              <a:t> </a:t>
            </a:r>
            <a:r>
              <a:rPr lang="en-NZ" sz="1600" dirty="0">
                <a:solidFill>
                  <a:schemeClr val="bg1"/>
                </a:solidFill>
              </a:rPr>
              <a:t>(</a:t>
            </a:r>
            <a:r>
              <a:rPr lang="en-NZ" sz="1600" dirty="0" err="1">
                <a:solidFill>
                  <a:schemeClr val="bg1"/>
                </a:solidFill>
              </a:rPr>
              <a:t>Adv</a:t>
            </a:r>
            <a:r>
              <a:rPr lang="en-NZ" sz="1600" dirty="0">
                <a:solidFill>
                  <a:schemeClr val="bg1"/>
                </a:solidFill>
              </a:rPr>
              <a:t>, </a:t>
            </a:r>
            <a:r>
              <a:rPr lang="en-NZ" sz="1600" dirty="0" err="1">
                <a:solidFill>
                  <a:schemeClr val="bg1"/>
                </a:solidFill>
              </a:rPr>
              <a:t>Std</a:t>
            </a:r>
            <a:r>
              <a:rPr lang="en-NZ" sz="1600" dirty="0">
                <a:solidFill>
                  <a:schemeClr val="bg1"/>
                </a:solidFill>
              </a:rPr>
              <a:t>); 3. </a:t>
            </a:r>
            <a:r>
              <a:rPr lang="ru-RU" sz="1600" dirty="0" smtClean="0">
                <a:solidFill>
                  <a:schemeClr val="bg1"/>
                </a:solidFill>
              </a:rPr>
              <a:t>Цвета фломастеров соответствую цветам </a:t>
            </a:r>
            <a:r>
              <a:rPr lang="ru-RU" sz="1600" dirty="0" err="1" smtClean="0">
                <a:solidFill>
                  <a:schemeClr val="bg1"/>
                </a:solidFill>
              </a:rPr>
              <a:t>граффиков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NZ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1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ru-RU" dirty="0" err="1" smtClean="0"/>
              <a:t>Стэндап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4" y="1924208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8" y="2476639"/>
            <a:ext cx="699881" cy="48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6" y="3026689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7" y="1921751"/>
            <a:ext cx="699881" cy="48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4" y="24622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6" y="303790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6" y="1768647"/>
            <a:ext cx="347096" cy="34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547627"/>
            <a:ext cx="318645" cy="31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2" y="1844022"/>
            <a:ext cx="358476" cy="35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99" y="3001025"/>
            <a:ext cx="341406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2" y="3152943"/>
            <a:ext cx="295885" cy="29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504" y="4602460"/>
            <a:ext cx="89241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Назначьте </a:t>
            </a:r>
            <a:r>
              <a:rPr lang="ru-RU" sz="1600" dirty="0" smtClean="0">
                <a:solidFill>
                  <a:schemeClr val="bg1"/>
                </a:solidFill>
              </a:rPr>
              <a:t>один зеленый </a:t>
            </a:r>
            <a:r>
              <a:rPr lang="ru-RU" sz="1600" dirty="0">
                <a:solidFill>
                  <a:schemeClr val="bg1"/>
                </a:solidFill>
              </a:rPr>
              <a:t>кубик </a:t>
            </a:r>
            <a:r>
              <a:rPr lang="ru-RU" sz="1600" dirty="0" smtClean="0">
                <a:solidFill>
                  <a:schemeClr val="bg1"/>
                </a:solidFill>
              </a:rPr>
              <a:t>на карточку S2</a:t>
            </a:r>
            <a:r>
              <a:rPr lang="ru-RU" sz="1600" dirty="0">
                <a:solidFill>
                  <a:schemeClr val="bg1"/>
                </a:solidFill>
              </a:rPr>
              <a:t>, потому что </a:t>
            </a:r>
            <a:r>
              <a:rPr lang="ru-RU" sz="1600" dirty="0" smtClean="0">
                <a:solidFill>
                  <a:schemeClr val="bg1"/>
                </a:solidFill>
              </a:rPr>
              <a:t>по ней </a:t>
            </a:r>
            <a:r>
              <a:rPr lang="ru-RU" sz="1600" dirty="0">
                <a:solidFill>
                  <a:schemeClr val="bg1"/>
                </a:solidFill>
              </a:rPr>
              <a:t>осталось очень мало работы, и мы сможем ее закончить сегодня.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Назначьте </a:t>
            </a:r>
            <a:r>
              <a:rPr lang="ru-RU" sz="1600" dirty="0" smtClean="0">
                <a:solidFill>
                  <a:schemeClr val="bg1"/>
                </a:solidFill>
              </a:rPr>
              <a:t>второй зеленый кубик на карточку S4</a:t>
            </a:r>
            <a:r>
              <a:rPr lang="ru-RU" sz="1600" dirty="0">
                <a:solidFill>
                  <a:schemeClr val="bg1"/>
                </a:solidFill>
              </a:rPr>
              <a:t>, потому что </a:t>
            </a:r>
            <a:r>
              <a:rPr lang="ru-RU" sz="1600" dirty="0" smtClean="0">
                <a:solidFill>
                  <a:schemeClr val="bg1"/>
                </a:solidFill>
              </a:rPr>
              <a:t>по нему также </a:t>
            </a:r>
            <a:r>
              <a:rPr lang="ru-RU" sz="1600" dirty="0">
                <a:solidFill>
                  <a:schemeClr val="bg1"/>
                </a:solidFill>
              </a:rPr>
              <a:t>мало </a:t>
            </a:r>
            <a:r>
              <a:rPr lang="ru-RU" sz="1600" dirty="0" smtClean="0">
                <a:solidFill>
                  <a:schemeClr val="bg1"/>
                </a:solidFill>
              </a:rPr>
              <a:t>работы, </a:t>
            </a:r>
            <a:r>
              <a:rPr lang="ru-RU" sz="1600" dirty="0">
                <a:solidFill>
                  <a:schemeClr val="bg1"/>
                </a:solidFill>
              </a:rPr>
              <a:t>и маркетинг оценил его стоимость как $ </a:t>
            </a:r>
            <a:r>
              <a:rPr lang="ru-RU" sz="1600" dirty="0" smtClean="0">
                <a:solidFill>
                  <a:schemeClr val="bg1"/>
                </a:solidFill>
              </a:rPr>
              <a:t>Высокий.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Назначьте </a:t>
            </a:r>
            <a:r>
              <a:rPr lang="ru-RU" sz="1600" dirty="0" smtClean="0">
                <a:solidFill>
                  <a:schemeClr val="bg1"/>
                </a:solidFill>
              </a:rPr>
              <a:t>по одному синему кубику каждой </a:t>
            </a:r>
            <a:r>
              <a:rPr lang="ru-RU" sz="1600" dirty="0">
                <a:solidFill>
                  <a:schemeClr val="bg1"/>
                </a:solidFill>
              </a:rPr>
              <a:t>из </a:t>
            </a:r>
            <a:r>
              <a:rPr lang="ru-RU" sz="1600" dirty="0" smtClean="0">
                <a:solidFill>
                  <a:schemeClr val="bg1"/>
                </a:solidFill>
              </a:rPr>
              <a:t>карточек </a:t>
            </a:r>
            <a:r>
              <a:rPr lang="ru-RU" sz="1600" dirty="0">
                <a:solidFill>
                  <a:schemeClr val="bg1"/>
                </a:solidFill>
              </a:rPr>
              <a:t>в процессе разработки: S6, S7 и S8.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Назначьте обе красные кости на S10. Пока мы не можем вытащить S11, потому что наш лимит </a:t>
            </a:r>
            <a:r>
              <a:rPr lang="ru-RU" sz="1600" dirty="0" smtClean="0">
                <a:solidFill>
                  <a:schemeClr val="bg1"/>
                </a:solidFill>
              </a:rPr>
              <a:t>на работу по анализу (WIP лимит) </a:t>
            </a:r>
            <a:r>
              <a:rPr lang="ru-RU" sz="1600" dirty="0">
                <a:solidFill>
                  <a:schemeClr val="bg1"/>
                </a:solidFill>
              </a:rPr>
              <a:t>равен 2, и в анализе уже есть </a:t>
            </a:r>
            <a:r>
              <a:rPr lang="ru-RU" sz="1600" dirty="0" smtClean="0">
                <a:solidFill>
                  <a:schemeClr val="bg1"/>
                </a:solidFill>
              </a:rPr>
              <a:t>две карточки.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88895"/>
            <a:ext cx="7886700" cy="573577"/>
          </a:xfrm>
        </p:spPr>
        <p:txBody>
          <a:bodyPr/>
          <a:lstStyle/>
          <a:p>
            <a:r>
              <a:rPr lang="ru-RU" dirty="0" smtClean="0"/>
              <a:t>Шаг</a:t>
            </a:r>
            <a:r>
              <a:rPr lang="en-GB" dirty="0" smtClean="0"/>
              <a:t> 2: </a:t>
            </a:r>
            <a:r>
              <a:rPr lang="ru-RU" dirty="0" smtClean="0"/>
              <a:t>Доска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281258"/>
            <a:ext cx="15280481" cy="118014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31640" y="4583629"/>
            <a:ext cx="6624736" cy="1584176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2</a:t>
            </a:r>
            <a:r>
              <a:rPr lang="en-GB" dirty="0"/>
              <a:t>: </a:t>
            </a:r>
            <a:r>
              <a:rPr lang="ru-RU" dirty="0" smtClean="0"/>
              <a:t>Доска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4" y="1924208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8" y="2476639"/>
            <a:ext cx="699881" cy="48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6" y="3026689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7" y="1921751"/>
            <a:ext cx="699881" cy="48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4" y="24622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6" y="303790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6" y="1768647"/>
            <a:ext cx="347096" cy="34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547627"/>
            <a:ext cx="318645" cy="31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2" y="1844022"/>
            <a:ext cx="358476" cy="35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99" y="3001025"/>
            <a:ext cx="341406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2" y="3152943"/>
            <a:ext cx="295885" cy="29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504" y="4670775"/>
            <a:ext cx="8924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Бросьте </a:t>
            </a:r>
            <a:r>
              <a:rPr lang="ru-RU" sz="1600" dirty="0" smtClean="0">
                <a:solidFill>
                  <a:schemeClr val="bg1"/>
                </a:solidFill>
              </a:rPr>
              <a:t>кубики, как показано выше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Расположите </a:t>
            </a:r>
            <a:r>
              <a:rPr lang="ru-RU" sz="1600" dirty="0">
                <a:solidFill>
                  <a:schemeClr val="bg1"/>
                </a:solidFill>
              </a:rPr>
              <a:t>свои </a:t>
            </a:r>
            <a:r>
              <a:rPr lang="ru-RU" sz="1600" dirty="0" smtClean="0">
                <a:solidFill>
                  <a:schemeClr val="bg1"/>
                </a:solidFill>
              </a:rPr>
              <a:t>кубики </a:t>
            </a:r>
            <a:r>
              <a:rPr lang="ru-RU" sz="1600" dirty="0">
                <a:solidFill>
                  <a:schemeClr val="bg1"/>
                </a:solidFill>
              </a:rPr>
              <a:t>точно так же.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Зеленый </a:t>
            </a:r>
            <a:r>
              <a:rPr lang="ru-RU" sz="1600" dirty="0" smtClean="0">
                <a:solidFill>
                  <a:schemeClr val="bg1"/>
                </a:solidFill>
              </a:rPr>
              <a:t>кубик, </a:t>
            </a:r>
            <a:r>
              <a:rPr lang="ru-RU" sz="1600" dirty="0">
                <a:solidFill>
                  <a:schemeClr val="bg1"/>
                </a:solidFill>
              </a:rPr>
              <a:t>присвоенный </a:t>
            </a:r>
            <a:r>
              <a:rPr lang="ru-RU" sz="1600" dirty="0" smtClean="0">
                <a:solidFill>
                  <a:schemeClr val="bg1"/>
                </a:solidFill>
              </a:rPr>
              <a:t>карточке S2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4, зеленый </a:t>
            </a:r>
            <a:r>
              <a:rPr lang="ru-RU" sz="1600" dirty="0" smtClean="0">
                <a:solidFill>
                  <a:schemeClr val="bg1"/>
                </a:solidFill>
              </a:rPr>
              <a:t>кубик, </a:t>
            </a:r>
            <a:r>
              <a:rPr lang="ru-RU" sz="1600" dirty="0">
                <a:solidFill>
                  <a:schemeClr val="bg1"/>
                </a:solidFill>
              </a:rPr>
              <a:t>назначенный на S4,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5.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Синий кубик, </a:t>
            </a:r>
            <a:r>
              <a:rPr lang="ru-RU" sz="1600" dirty="0">
                <a:solidFill>
                  <a:schemeClr val="bg1"/>
                </a:solidFill>
              </a:rPr>
              <a:t>назначенный на S6,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3, синий </a:t>
            </a:r>
            <a:r>
              <a:rPr lang="ru-RU" sz="1600" dirty="0" smtClean="0">
                <a:solidFill>
                  <a:schemeClr val="bg1"/>
                </a:solidFill>
              </a:rPr>
              <a:t>кубик, </a:t>
            </a:r>
            <a:r>
              <a:rPr lang="ru-RU" sz="1600" dirty="0">
                <a:solidFill>
                  <a:schemeClr val="bg1"/>
                </a:solidFill>
              </a:rPr>
              <a:t>назначенный S7,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3, а </a:t>
            </a:r>
            <a:r>
              <a:rPr lang="ru-RU" sz="1600" dirty="0" smtClean="0">
                <a:solidFill>
                  <a:schemeClr val="bg1"/>
                </a:solidFill>
              </a:rPr>
              <a:t>синий кубик, </a:t>
            </a:r>
            <a:r>
              <a:rPr lang="ru-RU" sz="1600" dirty="0">
                <a:solidFill>
                  <a:schemeClr val="bg1"/>
                </a:solidFill>
              </a:rPr>
              <a:t>назначенный на S8,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6.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Красные </a:t>
            </a:r>
            <a:r>
              <a:rPr lang="ru-RU" sz="1600" dirty="0" smtClean="0">
                <a:solidFill>
                  <a:schemeClr val="bg1"/>
                </a:solidFill>
              </a:rPr>
              <a:t>кубики, </a:t>
            </a:r>
            <a:r>
              <a:rPr lang="ru-RU" sz="1600" dirty="0">
                <a:solidFill>
                  <a:schemeClr val="bg1"/>
                </a:solidFill>
              </a:rPr>
              <a:t>назначенные </a:t>
            </a:r>
            <a:r>
              <a:rPr lang="ru-RU" sz="1600" dirty="0" smtClean="0">
                <a:solidFill>
                  <a:schemeClr val="bg1"/>
                </a:solidFill>
              </a:rPr>
              <a:t>на S10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показали </a:t>
            </a:r>
            <a:r>
              <a:rPr lang="ru-RU" sz="1600" dirty="0">
                <a:solidFill>
                  <a:schemeClr val="bg1"/>
                </a:solidFill>
              </a:rPr>
              <a:t>3 и 5.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43200000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3200000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43200000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43200000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43200000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 </a:t>
            </a:r>
            <a:r>
              <a:rPr lang="en-GB" dirty="0"/>
              <a:t>2: </a:t>
            </a:r>
            <a:r>
              <a:rPr lang="ru-RU" dirty="0"/>
              <a:t>Доска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14" y="1924208"/>
            <a:ext cx="699881" cy="489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5" y="1924132"/>
            <a:ext cx="699881" cy="489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8" y="2476639"/>
            <a:ext cx="699881" cy="48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6" y="3026689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7" y="1921751"/>
            <a:ext cx="699881" cy="48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4" y="24622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6" y="303790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6" y="1768647"/>
            <a:ext cx="347096" cy="34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547627"/>
            <a:ext cx="318645" cy="31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2" y="1844022"/>
            <a:ext cx="358476" cy="35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99" y="3001025"/>
            <a:ext cx="341406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2" y="3152943"/>
            <a:ext cx="295885" cy="29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13550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Удалите две оставшиеся точки тестовой работы с S2.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969" y="5541496"/>
            <a:ext cx="89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Обратите внимание на две оставшиеся </a:t>
            </a:r>
            <a:r>
              <a:rPr lang="ru-RU" sz="1600" dirty="0" smtClean="0">
                <a:solidFill>
                  <a:schemeClr val="bg1"/>
                </a:solidFill>
              </a:rPr>
              <a:t>единицы работы, </a:t>
            </a:r>
            <a:r>
              <a:rPr lang="ru-RU" sz="1600" dirty="0">
                <a:solidFill>
                  <a:schemeClr val="bg1"/>
                </a:solidFill>
              </a:rPr>
              <a:t>написав «2» на доске в нижней части столбца «</a:t>
            </a:r>
            <a:r>
              <a:rPr lang="ru-RU" sz="1600" dirty="0" smtClean="0">
                <a:solidFill>
                  <a:schemeClr val="bg1"/>
                </a:solidFill>
              </a:rPr>
              <a:t>Тестирование».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72" y="3236321"/>
            <a:ext cx="2275716" cy="21989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6284" y="6114782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Переместите </a:t>
            </a:r>
            <a:r>
              <a:rPr lang="ru-RU" sz="1600" dirty="0" smtClean="0">
                <a:solidFill>
                  <a:schemeClr val="bg1"/>
                </a:solidFill>
              </a:rPr>
              <a:t>карточку S2 </a:t>
            </a:r>
            <a:r>
              <a:rPr lang="ru-RU" sz="1600" dirty="0">
                <a:solidFill>
                  <a:schemeClr val="bg1"/>
                </a:solidFill>
              </a:rPr>
              <a:t>в столбец «Готов к </a:t>
            </a:r>
            <a:r>
              <a:rPr lang="ru-RU" sz="1600" dirty="0" smtClean="0">
                <a:solidFill>
                  <a:schemeClr val="bg1"/>
                </a:solidFill>
              </a:rPr>
              <a:t>поставке».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284" y="6474822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Уберите отработанный кубик с доски.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71" y="1589600"/>
            <a:ext cx="2275716" cy="21989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284" y="472952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Мы </a:t>
            </a:r>
            <a:r>
              <a:rPr lang="ru-RU" sz="1600" dirty="0" smtClean="0">
                <a:solidFill>
                  <a:schemeClr val="bg1"/>
                </a:solidFill>
              </a:rPr>
              <a:t>начинаем с зеленого кубика, </a:t>
            </a:r>
            <a:r>
              <a:rPr lang="ru-RU" sz="1600" dirty="0">
                <a:solidFill>
                  <a:schemeClr val="bg1"/>
                </a:solidFill>
              </a:rPr>
              <a:t>назначенного на </a:t>
            </a:r>
            <a:r>
              <a:rPr lang="ru-RU" sz="1600" dirty="0" smtClean="0">
                <a:solidFill>
                  <a:schemeClr val="bg1"/>
                </a:solidFill>
              </a:rPr>
              <a:t>S2</a:t>
            </a:r>
            <a:r>
              <a:rPr lang="ru-RU" sz="1600" dirty="0">
                <a:solidFill>
                  <a:schemeClr val="bg1"/>
                </a:solidFill>
              </a:rPr>
              <a:t>, который </a:t>
            </a:r>
            <a:r>
              <a:rPr lang="ru-RU" sz="1600" dirty="0" smtClean="0">
                <a:solidFill>
                  <a:schemeClr val="bg1"/>
                </a:solidFill>
              </a:rPr>
              <a:t>показал </a:t>
            </a:r>
            <a:r>
              <a:rPr lang="ru-RU" sz="1600" dirty="0">
                <a:solidFill>
                  <a:schemeClr val="bg1"/>
                </a:solidFill>
              </a:rPr>
              <a:t>4.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1.85185E-6 L 0.0099 1.85185E-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-0.0007 C -0.00069 -0.00047 -0.00034 0.00115 -0.00034 0.00138 C 0.00486 -0.00301 0.00226 -0.00463 0.00955 -0.00463 C 0.02639 0.00648 -0.00086 0.01597 -0.00139 0.02963 C 0.00834 0.02708 0.00868 0.02731 0.01615 0.02893 " pathEditMode="relative" rAng="0" ptsTypes="AAAAA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0.00023 L 0.10833 0.084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2.59259E-6 L 0.19965 -0.3386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5" grpId="0" build="p"/>
      <p:bldP spid="32" grpId="0"/>
      <p:bldP spid="41" grpId="0" build="p"/>
      <p:bldP spid="42" grpId="0" build="p"/>
      <p:bldP spid="4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6" y="3026689"/>
            <a:ext cx="699881" cy="4893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75" y="3026689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 </a:t>
            </a:r>
            <a:r>
              <a:rPr lang="en-GB" dirty="0"/>
              <a:t>2: </a:t>
            </a:r>
            <a:r>
              <a:rPr lang="ru-RU" dirty="0"/>
              <a:t>Доска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8" y="2476639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7" y="1921751"/>
            <a:ext cx="699881" cy="48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4" y="24622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6" y="303790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6" y="1768647"/>
            <a:ext cx="347096" cy="34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547627"/>
            <a:ext cx="318645" cy="31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99" y="3001025"/>
            <a:ext cx="341406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2" y="3152943"/>
            <a:ext cx="295885" cy="29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13550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Зачеркните четыре </a:t>
            </a:r>
            <a:r>
              <a:rPr lang="ru-RU" sz="1600" dirty="0">
                <a:solidFill>
                  <a:schemeClr val="bg1"/>
                </a:solidFill>
              </a:rPr>
              <a:t>оставшиеся точки тестовой работы с S4.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69" y="5541497"/>
            <a:ext cx="892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Обратите внимание на </a:t>
            </a:r>
            <a:r>
              <a:rPr lang="ru-RU" sz="1600" dirty="0" smtClean="0">
                <a:solidFill>
                  <a:schemeClr val="bg1"/>
                </a:solidFill>
              </a:rPr>
              <a:t>одну неиспользованную единицу работы, </a:t>
            </a:r>
            <a:r>
              <a:rPr lang="ru-RU" sz="1600" dirty="0">
                <a:solidFill>
                  <a:schemeClr val="bg1"/>
                </a:solidFill>
              </a:rPr>
              <a:t>написав «1»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нижней части </a:t>
            </a:r>
            <a:r>
              <a:rPr lang="ru-RU" sz="1600" dirty="0" smtClean="0">
                <a:solidFill>
                  <a:schemeClr val="bg1"/>
                </a:solidFill>
              </a:rPr>
              <a:t>доски столбца </a:t>
            </a:r>
            <a:r>
              <a:rPr lang="ru-RU" sz="1600" dirty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Тестирование».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284" y="6165304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Переместите билет S4 в столбец «</a:t>
            </a:r>
            <a:r>
              <a:rPr lang="ru-RU" sz="1600" dirty="0" smtClean="0">
                <a:solidFill>
                  <a:schemeClr val="bg1"/>
                </a:solidFill>
              </a:rPr>
              <a:t>Готово </a:t>
            </a:r>
            <a:r>
              <a:rPr lang="ru-RU" sz="1600" dirty="0">
                <a:solidFill>
                  <a:schemeClr val="bg1"/>
                </a:solidFill>
              </a:rPr>
              <a:t>к </a:t>
            </a:r>
            <a:r>
              <a:rPr lang="ru-RU" sz="1600" dirty="0" smtClean="0">
                <a:solidFill>
                  <a:schemeClr val="bg1"/>
                </a:solidFill>
              </a:rPr>
              <a:t>поставке».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284" y="6474822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Уберите отработавший кубик с доски.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99" y="2652459"/>
            <a:ext cx="2275716" cy="219891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6284" y="472952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</a:t>
            </a:r>
            <a:r>
              <a:rPr lang="ru-RU" sz="1600" dirty="0" smtClean="0">
                <a:solidFill>
                  <a:schemeClr val="bg1"/>
                </a:solidFill>
              </a:rPr>
              <a:t>проделаем </a:t>
            </a:r>
            <a:r>
              <a:rPr lang="ru-RU" sz="1600" dirty="0">
                <a:solidFill>
                  <a:schemeClr val="bg1"/>
                </a:solidFill>
              </a:rPr>
              <a:t>работу </a:t>
            </a:r>
            <a:r>
              <a:rPr lang="ru-RU" sz="1600" dirty="0" smtClean="0">
                <a:solidFill>
                  <a:schemeClr val="bg1"/>
                </a:solidFill>
              </a:rPr>
              <a:t>второго зеленого кубика, </a:t>
            </a:r>
            <a:r>
              <a:rPr lang="ru-RU" sz="1600" dirty="0">
                <a:solidFill>
                  <a:schemeClr val="bg1"/>
                </a:solidFill>
              </a:rPr>
              <a:t>назначенного на </a:t>
            </a:r>
            <a:r>
              <a:rPr lang="ru-RU" sz="1600" dirty="0" smtClean="0">
                <a:solidFill>
                  <a:schemeClr val="bg1"/>
                </a:solidFill>
              </a:rPr>
              <a:t>S4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который показал 5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3435237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7.40741E-7 L 0.02153 0.00023 " pathEditMode="relative" rAng="0" ptsTypes="AA">
                                      <p:cBhvr>
                                        <p:cTn id="24" dur="33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0.00023 C 3.61111E-6 0.0007 -0.00313 0.00787 -0.00313 0.0081 C 0.00069 0.00301 0.01232 -0.03102 0.01979 -0.03102 C 0.01979 -0.00023 0.01927 -0.01319 0.01909 0.00139 C 0.01961 -0.00185 0.01753 0.00255 0.01302 -0.00023 C 0.01996 -0.00023 0.01927 -0.00023 0.02378 -0.00023 " pathEditMode="relative" rAng="0" ptsTypes="AAAAAA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25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3.33333E-6 L 0.10972 0.0064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1.48148E-6 L 0.15261 -0.4905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0122 -0.0780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5" grpId="0" build="p"/>
      <p:bldP spid="41" grpId="0" build="p"/>
      <p:bldP spid="42" grpId="0" build="p"/>
      <p:bldP spid="45" grpId="0"/>
      <p:bldP spid="4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6284" y="6353474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Уберите отработавший кубик </a:t>
            </a:r>
            <a:r>
              <a:rPr lang="ru-RU" sz="1600" dirty="0">
                <a:solidFill>
                  <a:schemeClr val="bg1"/>
                </a:solidFill>
              </a:rPr>
              <a:t>с доски и запишите оставшуюся </a:t>
            </a:r>
            <a:r>
              <a:rPr lang="ru-RU" sz="1600" dirty="0" smtClean="0">
                <a:solidFill>
                  <a:schemeClr val="bg1"/>
                </a:solidFill>
              </a:rPr>
              <a:t>единицу работы.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6" y="3037905"/>
            <a:ext cx="699881" cy="4893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96" y="3038136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 </a:t>
            </a:r>
            <a:r>
              <a:rPr lang="en-GB" dirty="0"/>
              <a:t>2: </a:t>
            </a:r>
            <a:r>
              <a:rPr lang="ru-RU" dirty="0"/>
              <a:t>Доска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7" y="1921751"/>
            <a:ext cx="699881" cy="48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4" y="24622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06" y="1768647"/>
            <a:ext cx="347096" cy="34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547627"/>
            <a:ext cx="318645" cy="31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2" y="3152943"/>
            <a:ext cx="295885" cy="29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135509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Зачеркните три </a:t>
            </a:r>
            <a:r>
              <a:rPr lang="ru-RU" sz="1600" dirty="0">
                <a:solidFill>
                  <a:schemeClr val="bg1"/>
                </a:solidFill>
              </a:rPr>
              <a:t>точки разработки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S6 и </a:t>
            </a:r>
            <a:r>
              <a:rPr lang="ru-RU" sz="1600" dirty="0" smtClean="0">
                <a:solidFill>
                  <a:schemeClr val="bg1"/>
                </a:solidFill>
              </a:rPr>
              <a:t>уберите отработ</a:t>
            </a:r>
            <a:r>
              <a:rPr lang="ru-RU" sz="1600" dirty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вший кубик </a:t>
            </a:r>
            <a:r>
              <a:rPr lang="ru-RU" sz="1600" dirty="0">
                <a:solidFill>
                  <a:schemeClr val="bg1"/>
                </a:solidFill>
              </a:rPr>
              <a:t>с доски.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69" y="554149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Зачеркните три </a:t>
            </a:r>
            <a:r>
              <a:rPr lang="ru-RU" sz="1600" dirty="0">
                <a:solidFill>
                  <a:schemeClr val="bg1"/>
                </a:solidFill>
              </a:rPr>
              <a:t>точки разработки </a:t>
            </a:r>
            <a:r>
              <a:rPr lang="ru-RU" sz="1600" dirty="0" smtClean="0">
                <a:solidFill>
                  <a:schemeClr val="bg1"/>
                </a:solidFill>
              </a:rPr>
              <a:t>в S7 </a:t>
            </a:r>
            <a:r>
              <a:rPr lang="ru-RU" sz="1600" dirty="0">
                <a:solidFill>
                  <a:schemeClr val="bg1"/>
                </a:solidFill>
              </a:rPr>
              <a:t>и уберите отработавший кубик с доски.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284" y="5947487"/>
            <a:ext cx="9057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Зачеркните 5 </a:t>
            </a:r>
            <a:r>
              <a:rPr lang="ru-RU" sz="1600" dirty="0">
                <a:solidFill>
                  <a:schemeClr val="bg1"/>
                </a:solidFill>
              </a:rPr>
              <a:t>оставшихся точек из S8 и переместите S8 в «Готово».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84" y="472952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</a:t>
            </a:r>
            <a:r>
              <a:rPr lang="ru-RU" sz="1600" dirty="0" smtClean="0">
                <a:solidFill>
                  <a:schemeClr val="bg1"/>
                </a:solidFill>
              </a:rPr>
              <a:t>проделаем </a:t>
            </a:r>
            <a:r>
              <a:rPr lang="ru-RU" sz="1600" dirty="0">
                <a:solidFill>
                  <a:schemeClr val="bg1"/>
                </a:solidFill>
              </a:rPr>
              <a:t>работу </a:t>
            </a:r>
            <a:r>
              <a:rPr lang="ru-RU" sz="1600" dirty="0" smtClean="0">
                <a:solidFill>
                  <a:schemeClr val="bg1"/>
                </a:solidFill>
              </a:rPr>
              <a:t>синих </a:t>
            </a:r>
            <a:r>
              <a:rPr lang="ru-RU" sz="1600" dirty="0">
                <a:solidFill>
                  <a:schemeClr val="bg1"/>
                </a:solidFill>
              </a:rPr>
              <a:t>кубиков, </a:t>
            </a:r>
            <a:r>
              <a:rPr lang="ru-RU" sz="1600" dirty="0" smtClean="0">
                <a:solidFill>
                  <a:schemeClr val="bg1"/>
                </a:solidFill>
              </a:rPr>
              <a:t>назначенных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карточки в </a:t>
            </a:r>
            <a:r>
              <a:rPr lang="ru-RU" sz="1600" dirty="0" err="1">
                <a:solidFill>
                  <a:schemeClr val="bg1"/>
                </a:solidFill>
              </a:rPr>
              <a:t>Development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3" y="2569307"/>
            <a:ext cx="2275716" cy="21989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07" y="2000375"/>
            <a:ext cx="2275716" cy="21989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55" y="1457098"/>
            <a:ext cx="2275716" cy="21989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506" y="3723442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61" y="3293472"/>
            <a:ext cx="2275716" cy="219891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81481E-6 L 0.01511 4.81481E-6 " pathEditMode="relative" rAng="0" ptsTypes="AA">
                                      <p:cBhvr>
                                        <p:cTn id="21" dur="33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7622 -0.370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8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151 -1.85185E-6 " pathEditMode="relative" rAng="0" ptsTypes="AA">
                                      <p:cBhvr>
                                        <p:cTn id="40" dur="33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3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4.07407E-6 L 0.21632 -0.4331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8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2726 -3.7037E-6 " pathEditMode="relative" rAng="0" ptsTypes="AA">
                                      <p:cBhvr>
                                        <p:cTn id="62" dur="3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2222E-6 -3.7037E-6 L 0.10711 -0.0717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8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0 L 0.25053 -0.51111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7 7.40741E-7 C -0.00017 0.00093 0.00469 -0.00301 0.00469 -0.00278 C 0.00521 -0.00023 0.00382 0.01065 0.00348 0.01597 C 0.0033 0.02153 0.00348 0.02708 0.00278 0.0294 C -0.00156 0.02986 -0.00017 0.03218 -0.00156 0.02917 C 0.00435 0.0294 0.00278 0.02893 0.0073 0.02824 " pathEditMode="relative" rAng="0" ptsTypes="AAAAAA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0" grpId="0" build="p"/>
      <p:bldP spid="35" grpId="0" build="p"/>
      <p:bldP spid="41" grpId="0" build="p"/>
      <p:bldP spid="47" grpId="0" build="p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07" y="2544521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 </a:t>
            </a:r>
            <a:r>
              <a:rPr lang="en-GB" dirty="0"/>
              <a:t>2: </a:t>
            </a:r>
            <a:r>
              <a:rPr lang="ru-RU" dirty="0"/>
              <a:t>Доска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3" y="1947077"/>
            <a:ext cx="699881" cy="48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4" y="1947119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135992"/>
            <a:ext cx="307265" cy="30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6" y="2129077"/>
            <a:ext cx="352786" cy="3527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135509"/>
            <a:ext cx="89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 нас есть восемь очков. Удалите оставшиеся шесть точек аналитической работы с S10 и переместите S10 в </a:t>
            </a:r>
            <a:r>
              <a:rPr lang="ru-RU" sz="1600" dirty="0" smtClean="0">
                <a:solidFill>
                  <a:schemeClr val="bg1"/>
                </a:solidFill>
              </a:rPr>
              <a:t>Анализ Готово.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84" y="578310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Запишите оставшиеся 2 </a:t>
            </a:r>
            <a:r>
              <a:rPr lang="ru-RU" sz="1600" dirty="0" smtClean="0">
                <a:solidFill>
                  <a:schemeClr val="bg1"/>
                </a:solidFill>
              </a:rPr>
              <a:t>единицы работы </a:t>
            </a:r>
            <a:r>
              <a:rPr lang="ru-RU" sz="1600" dirty="0">
                <a:solidFill>
                  <a:schemeClr val="bg1"/>
                </a:solidFill>
              </a:rPr>
              <a:t>и удалите </a:t>
            </a:r>
            <a:r>
              <a:rPr lang="ru-RU" sz="1600" dirty="0" smtClean="0">
                <a:solidFill>
                  <a:schemeClr val="bg1"/>
                </a:solidFill>
              </a:rPr>
              <a:t>отыгравшие кубики с </a:t>
            </a:r>
            <a:r>
              <a:rPr lang="ru-RU" sz="1600" dirty="0">
                <a:solidFill>
                  <a:schemeClr val="bg1"/>
                </a:solidFill>
              </a:rPr>
              <a:t>доски.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84" y="474663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проведем работу </a:t>
            </a:r>
            <a:r>
              <a:rPr lang="ru-RU" sz="1600" dirty="0" smtClean="0">
                <a:solidFill>
                  <a:schemeClr val="bg1"/>
                </a:solidFill>
              </a:rPr>
              <a:t>красных кубиков, </a:t>
            </a:r>
            <a:r>
              <a:rPr lang="ru-RU" sz="1600" dirty="0">
                <a:solidFill>
                  <a:schemeClr val="bg1"/>
                </a:solidFill>
              </a:rPr>
              <a:t>назначенных на билет S10 в </a:t>
            </a:r>
            <a:r>
              <a:rPr lang="ru-RU" sz="1600" dirty="0" smtClean="0">
                <a:solidFill>
                  <a:schemeClr val="bg1"/>
                </a:solidFill>
              </a:rPr>
              <a:t>Анализе.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506" y="3723442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64583" y="3686865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82" y="3245086"/>
            <a:ext cx="2275716" cy="21989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3" y="1389645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316 -2.96296E-6 " pathEditMode="relative" rAng="0" ptsTypes="AA">
                                      <p:cBhvr>
                                        <p:cTn id="24" dur="3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4.07407E-6 L 0.10902 0.0851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8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6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-0.00069 C -0.00069 -0.00046 -0.00035 0.00116 -0.00035 0.00139 C 0.00486 -0.00301 0.00226 -0.00463 0.00955 -0.00463 C 0.02639 0.00648 -0.00087 0.01598 -0.00139 0.02963 C 0.00834 0.02709 0.00868 0.02732 0.01615 0.02894 " pathEditMode="relative" rAng="0" ptsTypes="AAAAA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3.7037E-6 L 0.21702 -0.3775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88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-1.11111E-6 L 0.20868 -0.3738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5" grpId="0" build="p"/>
      <p:bldP spid="47" grpId="0" build="p"/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2</a:t>
            </a:r>
            <a:r>
              <a:rPr lang="en-GB" dirty="0"/>
              <a:t>: </a:t>
            </a:r>
            <a:r>
              <a:rPr lang="ru-RU" dirty="0" smtClean="0"/>
              <a:t>Доска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64" y="1971776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6" y="2531214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135509"/>
            <a:ext cx="89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 нас есть (2 + 1 = 3) три очка, которые нужно потратить на тестирование. </a:t>
            </a:r>
            <a:r>
              <a:rPr lang="ru-RU" sz="1600" dirty="0" smtClean="0">
                <a:solidFill>
                  <a:schemeClr val="bg1"/>
                </a:solidFill>
              </a:rPr>
              <a:t>Вытяните </a:t>
            </a:r>
            <a:r>
              <a:rPr lang="ru-RU" sz="1600" dirty="0">
                <a:solidFill>
                  <a:schemeClr val="bg1"/>
                </a:solidFill>
              </a:rPr>
              <a:t>S5 из </a:t>
            </a:r>
            <a:r>
              <a:rPr lang="ru-RU" sz="1600" dirty="0" smtClean="0">
                <a:solidFill>
                  <a:schemeClr val="bg1"/>
                </a:solidFill>
              </a:rPr>
              <a:t>разработки в Тестирование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зачеркните три </a:t>
            </a:r>
            <a:r>
              <a:rPr lang="ru-RU" sz="1600" dirty="0">
                <a:solidFill>
                  <a:schemeClr val="bg1"/>
                </a:solidFill>
              </a:rPr>
              <a:t>точки тестовой работы.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84" y="578310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Сотрите остаток работ по тестированию внизу доски.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84" y="472952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вернемся к тестированию и проведем оставшуюся работу.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6" y="2533595"/>
            <a:ext cx="699881" cy="4893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506" y="3723442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8" y="2160561"/>
            <a:ext cx="2275716" cy="219891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64583" y="3686865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07" y="2544521"/>
            <a:ext cx="699881" cy="489348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286500" y="3990564"/>
            <a:ext cx="533400" cy="9936"/>
          </a:xfrm>
          <a:custGeom>
            <a:avLst/>
            <a:gdLst>
              <a:gd name="connsiteX0" fmla="*/ 0 w 533400"/>
              <a:gd name="connsiteY0" fmla="*/ 411 h 9936"/>
              <a:gd name="connsiteX1" fmla="*/ 247650 w 533400"/>
              <a:gd name="connsiteY1" fmla="*/ 5174 h 9936"/>
              <a:gd name="connsiteX2" fmla="*/ 333375 w 533400"/>
              <a:gd name="connsiteY2" fmla="*/ 9936 h 9936"/>
              <a:gd name="connsiteX3" fmla="*/ 466725 w 533400"/>
              <a:gd name="connsiteY3" fmla="*/ 411 h 9936"/>
              <a:gd name="connsiteX4" fmla="*/ 533400 w 533400"/>
              <a:gd name="connsiteY4" fmla="*/ 411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9936">
                <a:moveTo>
                  <a:pt x="0" y="411"/>
                </a:moveTo>
                <a:lnTo>
                  <a:pt x="247650" y="5174"/>
                </a:lnTo>
                <a:cubicBezTo>
                  <a:pt x="276257" y="5991"/>
                  <a:pt x="304756" y="9936"/>
                  <a:pt x="333375" y="9936"/>
                </a:cubicBezTo>
                <a:cubicBezTo>
                  <a:pt x="490638" y="9936"/>
                  <a:pt x="359623" y="4874"/>
                  <a:pt x="466725" y="411"/>
                </a:cubicBezTo>
                <a:cubicBezTo>
                  <a:pt x="488931" y="-514"/>
                  <a:pt x="511175" y="411"/>
                  <a:pt x="533400" y="411"/>
                </a:cubicBez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6" y="3327603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1.85185E-6 L 0.1092 0.0819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1.48148E-6 L 0.01702 -1.48148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2.96296E-6 L -0.00087 -0.08356 " pathEditMode="relative" rAng="0" ptsTypes="AA">
                                      <p:cBhvr>
                                        <p:cTn id="30" dur="3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8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-3.7037E-7 L 0.06233 -3.7037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5" grpId="0" build="p"/>
      <p:bldP spid="47" grpId="0" build="p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</a:t>
            </a:r>
            <a:r>
              <a:rPr lang="en-GB" dirty="0" smtClean="0"/>
              <a:t> </a:t>
            </a:r>
            <a:r>
              <a:rPr lang="en-GB" dirty="0"/>
              <a:t>2: </a:t>
            </a:r>
            <a:r>
              <a:rPr lang="ru-RU" dirty="0" smtClean="0"/>
              <a:t>Доска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6" y="2531214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042082"/>
            <a:ext cx="892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Мы вытащим </a:t>
            </a:r>
            <a:r>
              <a:rPr lang="ru-RU" sz="1600" dirty="0" smtClean="0">
                <a:solidFill>
                  <a:schemeClr val="bg1"/>
                </a:solidFill>
              </a:rPr>
              <a:t>карточку </a:t>
            </a:r>
            <a:r>
              <a:rPr lang="ru-RU" sz="1600" dirty="0">
                <a:solidFill>
                  <a:schemeClr val="bg1"/>
                </a:solidFill>
              </a:rPr>
              <a:t>из </a:t>
            </a:r>
            <a:r>
              <a:rPr lang="ru-RU" sz="1600" dirty="0" smtClean="0">
                <a:solidFill>
                  <a:schemeClr val="bg1"/>
                </a:solidFill>
              </a:rPr>
              <a:t>Аналитики Готово прежде чем начнем работу  </a:t>
            </a:r>
            <a:r>
              <a:rPr lang="ru-RU" sz="1600" dirty="0">
                <a:solidFill>
                  <a:schemeClr val="bg1"/>
                </a:solidFill>
              </a:rPr>
              <a:t>с </a:t>
            </a:r>
            <a:r>
              <a:rPr lang="ru-RU" sz="1600" dirty="0" smtClean="0">
                <a:solidFill>
                  <a:schemeClr val="bg1"/>
                </a:solidFill>
              </a:rPr>
              <a:t>карточками в Разработке</a:t>
            </a:r>
            <a:r>
              <a:rPr lang="ru-RU" sz="1600" dirty="0">
                <a:solidFill>
                  <a:schemeClr val="bg1"/>
                </a:solidFill>
              </a:rPr>
              <a:t>. Это даст нам возможность вытащить еще </a:t>
            </a:r>
            <a:r>
              <a:rPr lang="ru-RU" sz="1600" dirty="0" smtClean="0">
                <a:solidFill>
                  <a:schemeClr val="bg1"/>
                </a:solidFill>
              </a:rPr>
              <a:t>одну карточку </a:t>
            </a:r>
            <a:r>
              <a:rPr lang="ru-RU" sz="1600" dirty="0">
                <a:solidFill>
                  <a:schemeClr val="bg1"/>
                </a:solidFill>
              </a:rPr>
              <a:t>из </a:t>
            </a:r>
            <a:r>
              <a:rPr lang="ru-RU" sz="1600" dirty="0" smtClean="0">
                <a:solidFill>
                  <a:schemeClr val="bg1"/>
                </a:solidFill>
              </a:rPr>
              <a:t>«Очереди» в «Аналитику В работе» </a:t>
            </a:r>
            <a:r>
              <a:rPr lang="ru-RU" sz="1600" dirty="0">
                <a:solidFill>
                  <a:schemeClr val="bg1"/>
                </a:solidFill>
              </a:rPr>
              <a:t>и провести оставшуюся работу </a:t>
            </a:r>
            <a:r>
              <a:rPr lang="ru-RU" sz="1600" dirty="0" smtClean="0">
                <a:solidFill>
                  <a:schemeClr val="bg1"/>
                </a:solidFill>
              </a:rPr>
              <a:t>по аналитике.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84" y="6497813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Сотрите остаток работ по Разработке в нижней части доски.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84" y="468354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проведем оставшуюся работу по </a:t>
            </a:r>
            <a:r>
              <a:rPr lang="ru-RU" sz="1600" dirty="0" smtClean="0">
                <a:solidFill>
                  <a:schemeClr val="bg1"/>
                </a:solidFill>
              </a:rPr>
              <a:t>разработке.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6" y="253359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8" y="3082062"/>
            <a:ext cx="699881" cy="4893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506" y="3723442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64583" y="3686865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49" y="1972943"/>
            <a:ext cx="699881" cy="489348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286500" y="3990564"/>
            <a:ext cx="533400" cy="9936"/>
          </a:xfrm>
          <a:custGeom>
            <a:avLst/>
            <a:gdLst>
              <a:gd name="connsiteX0" fmla="*/ 0 w 533400"/>
              <a:gd name="connsiteY0" fmla="*/ 411 h 9936"/>
              <a:gd name="connsiteX1" fmla="*/ 247650 w 533400"/>
              <a:gd name="connsiteY1" fmla="*/ 5174 h 9936"/>
              <a:gd name="connsiteX2" fmla="*/ 333375 w 533400"/>
              <a:gd name="connsiteY2" fmla="*/ 9936 h 9936"/>
              <a:gd name="connsiteX3" fmla="*/ 466725 w 533400"/>
              <a:gd name="connsiteY3" fmla="*/ 411 h 9936"/>
              <a:gd name="connsiteX4" fmla="*/ 533400 w 533400"/>
              <a:gd name="connsiteY4" fmla="*/ 411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9936">
                <a:moveTo>
                  <a:pt x="0" y="411"/>
                </a:moveTo>
                <a:lnTo>
                  <a:pt x="247650" y="5174"/>
                </a:lnTo>
                <a:cubicBezTo>
                  <a:pt x="276257" y="5991"/>
                  <a:pt x="304756" y="9936"/>
                  <a:pt x="333375" y="9936"/>
                </a:cubicBezTo>
                <a:cubicBezTo>
                  <a:pt x="490638" y="9936"/>
                  <a:pt x="359623" y="4874"/>
                  <a:pt x="466725" y="411"/>
                </a:cubicBezTo>
                <a:cubicBezTo>
                  <a:pt x="488931" y="-514"/>
                  <a:pt x="511175" y="411"/>
                  <a:pt x="533400" y="411"/>
                </a:cubicBez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4557713" y="3986213"/>
            <a:ext cx="285750" cy="100012"/>
          </a:xfrm>
          <a:custGeom>
            <a:avLst/>
            <a:gdLst>
              <a:gd name="connsiteX0" fmla="*/ 0 w 285750"/>
              <a:gd name="connsiteY0" fmla="*/ 0 h 100012"/>
              <a:gd name="connsiteX1" fmla="*/ 23812 w 285750"/>
              <a:gd name="connsiteY1" fmla="*/ 9525 h 100012"/>
              <a:gd name="connsiteX2" fmla="*/ 38100 w 285750"/>
              <a:gd name="connsiteY2" fmla="*/ 19050 h 100012"/>
              <a:gd name="connsiteX3" fmla="*/ 52387 w 285750"/>
              <a:gd name="connsiteY3" fmla="*/ 23812 h 100012"/>
              <a:gd name="connsiteX4" fmla="*/ 80962 w 285750"/>
              <a:gd name="connsiteY4" fmla="*/ 38100 h 100012"/>
              <a:gd name="connsiteX5" fmla="*/ 200025 w 285750"/>
              <a:gd name="connsiteY5" fmla="*/ 71437 h 100012"/>
              <a:gd name="connsiteX6" fmla="*/ 257175 w 285750"/>
              <a:gd name="connsiteY6" fmla="*/ 90487 h 100012"/>
              <a:gd name="connsiteX7" fmla="*/ 271462 w 285750"/>
              <a:gd name="connsiteY7" fmla="*/ 95250 h 100012"/>
              <a:gd name="connsiteX8" fmla="*/ 285750 w 285750"/>
              <a:gd name="connsiteY8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100012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2980" y="16490"/>
                  <a:pt x="38100" y="19050"/>
                </a:cubicBezTo>
                <a:cubicBezTo>
                  <a:pt x="42590" y="21295"/>
                  <a:pt x="47800" y="21773"/>
                  <a:pt x="52387" y="23812"/>
                </a:cubicBezTo>
                <a:cubicBezTo>
                  <a:pt x="62118" y="28137"/>
                  <a:pt x="70969" y="34418"/>
                  <a:pt x="80962" y="38100"/>
                </a:cubicBezTo>
                <a:cubicBezTo>
                  <a:pt x="225965" y="91523"/>
                  <a:pt x="63433" y="25906"/>
                  <a:pt x="200025" y="71437"/>
                </a:cubicBezTo>
                <a:lnTo>
                  <a:pt x="257175" y="90487"/>
                </a:lnTo>
                <a:lnTo>
                  <a:pt x="271462" y="95250"/>
                </a:lnTo>
                <a:lnTo>
                  <a:pt x="285750" y="100012"/>
                </a:ln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07" y="2613177"/>
            <a:ext cx="2275716" cy="21989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2" y="3316791"/>
            <a:ext cx="2275716" cy="21989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1176" y="5893059"/>
            <a:ext cx="89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S9 и S10 имеют одинаковую </a:t>
            </a:r>
            <a:r>
              <a:rPr lang="ru-RU" sz="1600" dirty="0" smtClean="0">
                <a:solidFill>
                  <a:schemeClr val="bg1"/>
                </a:solidFill>
              </a:rPr>
              <a:t>работу </a:t>
            </a:r>
            <a:r>
              <a:rPr lang="ru-RU" sz="1600" dirty="0">
                <a:solidFill>
                  <a:schemeClr val="bg1"/>
                </a:solidFill>
              </a:rPr>
              <a:t>и они имеют одинаковый возраст, но S10 оценивается как </a:t>
            </a:r>
            <a:r>
              <a:rPr lang="ru-RU" sz="1600" dirty="0" smtClean="0">
                <a:solidFill>
                  <a:schemeClr val="bg1"/>
                </a:solidFill>
              </a:rPr>
              <a:t>более доходная </a:t>
            </a:r>
            <a:r>
              <a:rPr lang="ru-RU" sz="1600" dirty="0" err="1" smtClean="0">
                <a:solidFill>
                  <a:schemeClr val="bg1"/>
                </a:solidFill>
              </a:rPr>
              <a:t>фича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поэтому вытащите S10 в </a:t>
            </a:r>
            <a:r>
              <a:rPr lang="ru-RU" sz="1600" dirty="0" smtClean="0">
                <a:solidFill>
                  <a:schemeClr val="bg1"/>
                </a:solidFill>
              </a:rPr>
              <a:t>Разработку в работе и </a:t>
            </a:r>
            <a:r>
              <a:rPr lang="ru-RU" sz="1600" dirty="0">
                <a:solidFill>
                  <a:schemeClr val="bg1"/>
                </a:solidFill>
              </a:rPr>
              <a:t>удалите одну точку из </a:t>
            </a:r>
            <a:r>
              <a:rPr lang="ru-RU" sz="1600" dirty="0" smtClean="0">
                <a:solidFill>
                  <a:schemeClr val="bg1"/>
                </a:solidFill>
              </a:rPr>
              <a:t>нее.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3.7037E-7 L 0.10486 0.0803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3.7037E-6 L 0.00885 -3.7037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1.11022E-16 L 0.03386 0.0157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5" grpId="0" build="p"/>
      <p:bldP spid="47" grpId="0" build="p"/>
      <p:bldP spid="6" grpId="0" animBg="1"/>
      <p:bldP spid="4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2</a:t>
            </a:r>
            <a:r>
              <a:rPr lang="en-GB" dirty="0"/>
              <a:t>: </a:t>
            </a:r>
            <a:r>
              <a:rPr lang="ru-RU" dirty="0" smtClean="0"/>
              <a:t>Доска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0" y="1942295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969" y="5042082"/>
            <a:ext cx="892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Вытяните S11 из </a:t>
            </a:r>
            <a:r>
              <a:rPr lang="ru-RU" sz="1600" dirty="0" smtClean="0">
                <a:solidFill>
                  <a:schemeClr val="bg1"/>
                </a:solidFill>
              </a:rPr>
              <a:t>Очереди в Аналитику в работе, </a:t>
            </a:r>
            <a:r>
              <a:rPr lang="ru-RU" sz="1600" dirty="0">
                <a:solidFill>
                  <a:schemeClr val="bg1"/>
                </a:solidFill>
              </a:rPr>
              <a:t>удалите из </a:t>
            </a:r>
            <a:r>
              <a:rPr lang="ru-RU" sz="1600" dirty="0" smtClean="0">
                <a:solidFill>
                  <a:schemeClr val="bg1"/>
                </a:solidFill>
              </a:rPr>
              <a:t>нее две точки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завершите работу с доской.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8073" y="3678100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25799" y="3681789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284" y="4683548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Теперь мы проведем </a:t>
            </a:r>
            <a:r>
              <a:rPr lang="ru-RU" sz="1600" dirty="0" smtClean="0">
                <a:solidFill>
                  <a:schemeClr val="bg1"/>
                </a:solidFill>
              </a:rPr>
              <a:t>оставшуюся работу по Аналитике.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6" y="253359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8" y="3082062"/>
            <a:ext cx="699881" cy="4893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506" y="3723442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64583" y="3686865"/>
            <a:ext cx="459142" cy="6211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49" y="1972943"/>
            <a:ext cx="699881" cy="489348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286500" y="3990564"/>
            <a:ext cx="533400" cy="9936"/>
          </a:xfrm>
          <a:custGeom>
            <a:avLst/>
            <a:gdLst>
              <a:gd name="connsiteX0" fmla="*/ 0 w 533400"/>
              <a:gd name="connsiteY0" fmla="*/ 411 h 9936"/>
              <a:gd name="connsiteX1" fmla="*/ 247650 w 533400"/>
              <a:gd name="connsiteY1" fmla="*/ 5174 h 9936"/>
              <a:gd name="connsiteX2" fmla="*/ 333375 w 533400"/>
              <a:gd name="connsiteY2" fmla="*/ 9936 h 9936"/>
              <a:gd name="connsiteX3" fmla="*/ 466725 w 533400"/>
              <a:gd name="connsiteY3" fmla="*/ 411 h 9936"/>
              <a:gd name="connsiteX4" fmla="*/ 533400 w 533400"/>
              <a:gd name="connsiteY4" fmla="*/ 411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9936">
                <a:moveTo>
                  <a:pt x="0" y="411"/>
                </a:moveTo>
                <a:lnTo>
                  <a:pt x="247650" y="5174"/>
                </a:lnTo>
                <a:cubicBezTo>
                  <a:pt x="276257" y="5991"/>
                  <a:pt x="304756" y="9936"/>
                  <a:pt x="333375" y="9936"/>
                </a:cubicBezTo>
                <a:cubicBezTo>
                  <a:pt x="490638" y="9936"/>
                  <a:pt x="359623" y="4874"/>
                  <a:pt x="466725" y="411"/>
                </a:cubicBezTo>
                <a:cubicBezTo>
                  <a:pt x="488931" y="-514"/>
                  <a:pt x="511175" y="411"/>
                  <a:pt x="533400" y="411"/>
                </a:cubicBez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2543193" y="3941134"/>
            <a:ext cx="285750" cy="100012"/>
          </a:xfrm>
          <a:custGeom>
            <a:avLst/>
            <a:gdLst>
              <a:gd name="connsiteX0" fmla="*/ 0 w 285750"/>
              <a:gd name="connsiteY0" fmla="*/ 0 h 100012"/>
              <a:gd name="connsiteX1" fmla="*/ 23812 w 285750"/>
              <a:gd name="connsiteY1" fmla="*/ 9525 h 100012"/>
              <a:gd name="connsiteX2" fmla="*/ 38100 w 285750"/>
              <a:gd name="connsiteY2" fmla="*/ 19050 h 100012"/>
              <a:gd name="connsiteX3" fmla="*/ 52387 w 285750"/>
              <a:gd name="connsiteY3" fmla="*/ 23812 h 100012"/>
              <a:gd name="connsiteX4" fmla="*/ 80962 w 285750"/>
              <a:gd name="connsiteY4" fmla="*/ 38100 h 100012"/>
              <a:gd name="connsiteX5" fmla="*/ 200025 w 285750"/>
              <a:gd name="connsiteY5" fmla="*/ 71437 h 100012"/>
              <a:gd name="connsiteX6" fmla="*/ 257175 w 285750"/>
              <a:gd name="connsiteY6" fmla="*/ 90487 h 100012"/>
              <a:gd name="connsiteX7" fmla="*/ 271462 w 285750"/>
              <a:gd name="connsiteY7" fmla="*/ 95250 h 100012"/>
              <a:gd name="connsiteX8" fmla="*/ 285750 w 285750"/>
              <a:gd name="connsiteY8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100012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2980" y="16490"/>
                  <a:pt x="38100" y="19050"/>
                </a:cubicBezTo>
                <a:cubicBezTo>
                  <a:pt x="42590" y="21295"/>
                  <a:pt x="47800" y="21773"/>
                  <a:pt x="52387" y="23812"/>
                </a:cubicBezTo>
                <a:cubicBezTo>
                  <a:pt x="62118" y="28137"/>
                  <a:pt x="70969" y="34418"/>
                  <a:pt x="80962" y="38100"/>
                </a:cubicBezTo>
                <a:cubicBezTo>
                  <a:pt x="225965" y="91523"/>
                  <a:pt x="63433" y="25906"/>
                  <a:pt x="200025" y="71437"/>
                </a:cubicBezTo>
                <a:lnTo>
                  <a:pt x="257175" y="90487"/>
                </a:lnTo>
                <a:lnTo>
                  <a:pt x="271462" y="95250"/>
                </a:lnTo>
                <a:lnTo>
                  <a:pt x="285750" y="100012"/>
                </a:ln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4557713" y="3986213"/>
            <a:ext cx="285750" cy="100012"/>
          </a:xfrm>
          <a:custGeom>
            <a:avLst/>
            <a:gdLst>
              <a:gd name="connsiteX0" fmla="*/ 0 w 285750"/>
              <a:gd name="connsiteY0" fmla="*/ 0 h 100012"/>
              <a:gd name="connsiteX1" fmla="*/ 23812 w 285750"/>
              <a:gd name="connsiteY1" fmla="*/ 9525 h 100012"/>
              <a:gd name="connsiteX2" fmla="*/ 38100 w 285750"/>
              <a:gd name="connsiteY2" fmla="*/ 19050 h 100012"/>
              <a:gd name="connsiteX3" fmla="*/ 52387 w 285750"/>
              <a:gd name="connsiteY3" fmla="*/ 23812 h 100012"/>
              <a:gd name="connsiteX4" fmla="*/ 80962 w 285750"/>
              <a:gd name="connsiteY4" fmla="*/ 38100 h 100012"/>
              <a:gd name="connsiteX5" fmla="*/ 200025 w 285750"/>
              <a:gd name="connsiteY5" fmla="*/ 71437 h 100012"/>
              <a:gd name="connsiteX6" fmla="*/ 257175 w 285750"/>
              <a:gd name="connsiteY6" fmla="*/ 90487 h 100012"/>
              <a:gd name="connsiteX7" fmla="*/ 271462 w 285750"/>
              <a:gd name="connsiteY7" fmla="*/ 95250 h 100012"/>
              <a:gd name="connsiteX8" fmla="*/ 285750 w 285750"/>
              <a:gd name="connsiteY8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100012">
                <a:moveTo>
                  <a:pt x="0" y="0"/>
                </a:moveTo>
                <a:cubicBezTo>
                  <a:pt x="7937" y="3175"/>
                  <a:pt x="16166" y="5702"/>
                  <a:pt x="23812" y="9525"/>
                </a:cubicBezTo>
                <a:cubicBezTo>
                  <a:pt x="28932" y="12085"/>
                  <a:pt x="32980" y="16490"/>
                  <a:pt x="38100" y="19050"/>
                </a:cubicBezTo>
                <a:cubicBezTo>
                  <a:pt x="42590" y="21295"/>
                  <a:pt x="47800" y="21773"/>
                  <a:pt x="52387" y="23812"/>
                </a:cubicBezTo>
                <a:cubicBezTo>
                  <a:pt x="62118" y="28137"/>
                  <a:pt x="70969" y="34418"/>
                  <a:pt x="80962" y="38100"/>
                </a:cubicBezTo>
                <a:cubicBezTo>
                  <a:pt x="225965" y="91523"/>
                  <a:pt x="63433" y="25906"/>
                  <a:pt x="200025" y="71437"/>
                </a:cubicBezTo>
                <a:lnTo>
                  <a:pt x="257175" y="90487"/>
                </a:lnTo>
                <a:lnTo>
                  <a:pt x="271462" y="95250"/>
                </a:lnTo>
                <a:lnTo>
                  <a:pt x="285750" y="100012"/>
                </a:lnTo>
              </a:path>
            </a:pathLst>
          </a:custGeom>
          <a:noFill/>
          <a:ln w="50800" cap="rnd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1176" y="5704055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Сотрите все вспомогательные пометки с доски.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76" y="1930390"/>
            <a:ext cx="699881" cy="4893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52" y="1377268"/>
            <a:ext cx="2275716" cy="21989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61" y="3271709"/>
            <a:ext cx="2275716" cy="21989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1176" y="6166393"/>
            <a:ext cx="8924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600" dirty="0">
                <a:solidFill>
                  <a:schemeClr val="bg1"/>
                </a:solidFill>
              </a:rPr>
              <a:t>Убедитесь, что ваша доска выглядит точно так же, как эта.</a:t>
            </a:r>
            <a:endParaRPr lang="en-GB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0 L 0.09896 -0.0013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11111E-6 L 0.0092 -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63" presetClass="pat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1.48148E-6 L 0.03386 0.0157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2" grpId="0"/>
      <p:bldP spid="45" grpId="0"/>
      <p:bldP spid="47" grpId="0" build="p"/>
      <p:bldP spid="54" grpId="0"/>
      <p:bldP spid="37" grpId="0"/>
      <p:bldP spid="17" grpId="0" animBg="1"/>
      <p:bldP spid="39" grpId="0" animBg="1"/>
      <p:bldP spid="39" grpId="1" animBg="1"/>
      <p:bldP spid="6" grpId="0" animBg="1"/>
      <p:bldP spid="41" grpId="0" build="p"/>
      <p:bldP spid="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45225"/>
            <a:ext cx="9144000" cy="864095"/>
          </a:xfrm>
          <a:prstGeom prst="rect">
            <a:avLst/>
          </a:prstGeom>
          <a:solidFill>
            <a:srgbClr val="E8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5446630"/>
            <a:ext cx="5904656" cy="864095"/>
          </a:xfrm>
        </p:spPr>
        <p:txBody>
          <a:bodyPr anchor="ctr">
            <a:normAutofit/>
          </a:bodyPr>
          <a:lstStyle/>
          <a:p>
            <a:pPr algn="l"/>
            <a:r>
              <a:rPr lang="ru-RU" sz="2400" dirty="0" smtClean="0"/>
              <a:t>Инструкции</a:t>
            </a:r>
            <a:r>
              <a:rPr lang="en-US" sz="2400" dirty="0" smtClean="0"/>
              <a:t>: </a:t>
            </a:r>
            <a:r>
              <a:rPr lang="ru-RU" sz="2400" dirty="0"/>
              <a:t>Расширенный режим	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45" y="5743724"/>
            <a:ext cx="479121" cy="269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7" y="623041"/>
            <a:ext cx="7125665" cy="4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752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3: </a:t>
            </a:r>
            <a:r>
              <a:rPr lang="ru-RU" dirty="0" smtClean="0"/>
              <a:t>Проверка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719135"/>
            <a:ext cx="15280481" cy="118014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31640" y="4500562"/>
            <a:ext cx="6624736" cy="1071563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568871"/>
            <a:ext cx="9144000" cy="40233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8" y="2502204"/>
            <a:ext cx="699881" cy="489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 smtClean="0"/>
              <a:t>Шаг </a:t>
            </a:r>
            <a:r>
              <a:rPr lang="en-GB" dirty="0" smtClean="0"/>
              <a:t>3: </a:t>
            </a:r>
            <a:r>
              <a:rPr lang="ru-RU" dirty="0" smtClean="0"/>
              <a:t>Проверка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8" y="2372232"/>
            <a:ext cx="699881" cy="48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0" y="2367690"/>
            <a:ext cx="699881" cy="48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3555813"/>
            <a:ext cx="699881" cy="489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9" y="1910765"/>
            <a:ext cx="699881" cy="489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6" y="1945724"/>
            <a:ext cx="699881" cy="4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9" y="2460187"/>
            <a:ext cx="699881" cy="48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6" y="1921982"/>
            <a:ext cx="699881" cy="4893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4" y="1949476"/>
            <a:ext cx="699881" cy="489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961367"/>
            <a:ext cx="699881" cy="48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" y="2959480"/>
            <a:ext cx="699881" cy="48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2959480"/>
            <a:ext cx="699881" cy="48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" y="2959993"/>
            <a:ext cx="699881" cy="4893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0813" y="5238786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 Разработке четыре карточки. Ограничение по </a:t>
            </a:r>
            <a:r>
              <a:rPr lang="en-US" sz="1600" dirty="0" smtClean="0">
                <a:solidFill>
                  <a:schemeClr val="bg1"/>
                </a:solidFill>
              </a:rPr>
              <a:t>WIP </a:t>
            </a:r>
            <a:r>
              <a:rPr lang="ru-RU" sz="1600" dirty="0" smtClean="0">
                <a:solidFill>
                  <a:schemeClr val="bg1"/>
                </a:solidFill>
              </a:rPr>
              <a:t>равно четырем.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128" y="4897752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Тестировании две карточки, ограничение </a:t>
            </a:r>
            <a:r>
              <a:rPr lang="ru-RU" sz="1600" dirty="0">
                <a:solidFill>
                  <a:schemeClr val="bg1"/>
                </a:solidFill>
              </a:rPr>
              <a:t>по WIP </a:t>
            </a:r>
            <a:r>
              <a:rPr lang="ru-RU" sz="1600" dirty="0" smtClean="0">
                <a:solidFill>
                  <a:schemeClr val="bg1"/>
                </a:solidFill>
              </a:rPr>
              <a:t>равно трем.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40994"/>
            <a:ext cx="978696" cy="13940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41" y="3068999"/>
            <a:ext cx="699881" cy="4893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" y="638150"/>
            <a:ext cx="978696" cy="1399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6" y="2533595"/>
            <a:ext cx="699881" cy="48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8" y="3082062"/>
            <a:ext cx="699881" cy="4893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49" y="1972943"/>
            <a:ext cx="699881" cy="48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76" y="1930390"/>
            <a:ext cx="699881" cy="4893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176" y="5579820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Аналитике две </a:t>
            </a:r>
            <a:r>
              <a:rPr lang="ru-RU" sz="1600" dirty="0">
                <a:solidFill>
                  <a:schemeClr val="bg1"/>
                </a:solidFill>
              </a:rPr>
              <a:t>карточки, ограничение по WIP равно </a:t>
            </a:r>
            <a:r>
              <a:rPr lang="ru-RU" sz="1600" dirty="0" smtClean="0">
                <a:solidFill>
                  <a:schemeClr val="bg1"/>
                </a:solidFill>
              </a:rPr>
              <a:t>двум.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176" y="5920855"/>
            <a:ext cx="89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 Очереди нет карточке. Ограничение по </a:t>
            </a:r>
            <a:r>
              <a:rPr lang="en-US" sz="1600" dirty="0" smtClean="0">
                <a:solidFill>
                  <a:schemeClr val="bg1"/>
                </a:solidFill>
              </a:rPr>
              <a:t>WIP </a:t>
            </a:r>
            <a:r>
              <a:rPr lang="ru-RU" sz="1600" dirty="0" smtClean="0">
                <a:solidFill>
                  <a:schemeClr val="bg1"/>
                </a:solidFill>
              </a:rPr>
              <a:t>равно четырем.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7" grpId="0" build="p"/>
      <p:bldP spid="38" grpId="0" build="p"/>
      <p:bldP spid="4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3972"/>
            <a:ext cx="85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Мы собираемся перейти к шагу </a:t>
            </a:r>
            <a:r>
              <a:rPr lang="ru-RU" sz="2000" dirty="0" smtClean="0">
                <a:solidFill>
                  <a:schemeClr val="bg1"/>
                </a:solidFill>
              </a:rPr>
              <a:t>4 в «Руководстве по ежедневным шагам».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11663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</a:t>
            </a:r>
            <a:r>
              <a:rPr lang="en-US" dirty="0" smtClean="0"/>
              <a:t> 4: </a:t>
            </a:r>
            <a:r>
              <a:rPr lang="ru-RU" dirty="0" smtClean="0"/>
              <a:t>Окончание платежного цикла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68028"/>
            <a:ext cx="855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FF0000"/>
                </a:solidFill>
              </a:rPr>
              <a:t>Важно: </a:t>
            </a:r>
            <a:r>
              <a:rPr lang="ru-RU" sz="2000" dirty="0">
                <a:solidFill>
                  <a:schemeClr val="bg1"/>
                </a:solidFill>
              </a:rPr>
              <a:t>мы делаем </a:t>
            </a:r>
            <a:r>
              <a:rPr lang="ru-RU" sz="2000" dirty="0" smtClean="0">
                <a:solidFill>
                  <a:schemeClr val="bg1"/>
                </a:solidFill>
              </a:rPr>
              <a:t>шаг </a:t>
            </a:r>
            <a:r>
              <a:rPr lang="ru-RU" sz="2000" dirty="0">
                <a:solidFill>
                  <a:schemeClr val="bg1"/>
                </a:solidFill>
              </a:rPr>
              <a:t>4 </a:t>
            </a:r>
            <a:r>
              <a:rPr lang="ru-RU" sz="2000" dirty="0" smtClean="0">
                <a:solidFill>
                  <a:schemeClr val="bg1"/>
                </a:solidFill>
              </a:rPr>
              <a:t>только в </a:t>
            </a:r>
            <a:r>
              <a:rPr lang="ru-RU" sz="2000" dirty="0">
                <a:solidFill>
                  <a:schemeClr val="bg1"/>
                </a:solidFill>
              </a:rPr>
              <a:t>конце </a:t>
            </a:r>
            <a:r>
              <a:rPr lang="ru-RU" sz="2000" dirty="0" smtClean="0">
                <a:solidFill>
                  <a:schemeClr val="bg1"/>
                </a:solidFill>
              </a:rPr>
              <a:t>платежного цикла</a:t>
            </a:r>
            <a:r>
              <a:rPr lang="ru-RU" sz="2000" dirty="0">
                <a:solidFill>
                  <a:schemeClr val="bg1"/>
                </a:solidFill>
              </a:rPr>
              <a:t>, то есть в конце каждого третьего дня.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865" y="2504132"/>
            <a:ext cx="85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В конце </a:t>
            </a:r>
            <a:r>
              <a:rPr lang="ru-RU" sz="2000" dirty="0" smtClean="0">
                <a:solidFill>
                  <a:schemeClr val="bg1"/>
                </a:solidFill>
              </a:rPr>
              <a:t>платежного цикла </a:t>
            </a:r>
            <a:r>
              <a:rPr lang="ru-RU" sz="2000" dirty="0">
                <a:solidFill>
                  <a:schemeClr val="bg1"/>
                </a:solidFill>
              </a:rPr>
              <a:t>происходят три важных события: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80196"/>
            <a:ext cx="85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Мы поставляем в бой наш софт с любыми завершенного </a:t>
            </a:r>
            <a:r>
              <a:rPr lang="ru-RU" sz="2000" dirty="0" err="1" smtClean="0">
                <a:solidFill>
                  <a:schemeClr val="bg1"/>
                </a:solidFill>
              </a:rPr>
              <a:t>фичами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168428"/>
            <a:ext cx="855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FF0000"/>
                </a:solidFill>
              </a:rPr>
              <a:t>Важно: </a:t>
            </a:r>
            <a:r>
              <a:rPr lang="ru-RU" sz="2000" dirty="0">
                <a:solidFill>
                  <a:schemeClr val="bg1"/>
                </a:solidFill>
              </a:rPr>
              <a:t>мы </a:t>
            </a:r>
            <a:r>
              <a:rPr lang="ru-RU" sz="2000" dirty="0" smtClean="0">
                <a:solidFill>
                  <a:schemeClr val="bg1"/>
                </a:solidFill>
              </a:rPr>
              <a:t>поставляем </a:t>
            </a:r>
            <a:r>
              <a:rPr lang="ru-RU" sz="2000" dirty="0" err="1" smtClean="0">
                <a:solidFill>
                  <a:schemeClr val="bg1"/>
                </a:solidFill>
              </a:rPr>
              <a:t>фичи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и пополняем очередь </a:t>
            </a:r>
            <a:r>
              <a:rPr lang="ru-RU" sz="2000" dirty="0" smtClean="0">
                <a:solidFill>
                  <a:schemeClr val="bg1"/>
                </a:solidFill>
              </a:rPr>
              <a:t>только в </a:t>
            </a:r>
            <a:r>
              <a:rPr lang="ru-RU" sz="2000" dirty="0">
                <a:solidFill>
                  <a:schemeClr val="bg1"/>
                </a:solidFill>
              </a:rPr>
              <a:t>конце </a:t>
            </a:r>
            <a:r>
              <a:rPr lang="ru-RU" sz="2000" dirty="0" smtClean="0">
                <a:solidFill>
                  <a:schemeClr val="bg1"/>
                </a:solidFill>
              </a:rPr>
              <a:t>платежного </a:t>
            </a:r>
            <a:r>
              <a:rPr lang="ru-RU" sz="2000" dirty="0">
                <a:solidFill>
                  <a:schemeClr val="bg1"/>
                </a:solidFill>
              </a:rPr>
              <a:t>цикла, а не в конце обычного дня.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656260"/>
            <a:ext cx="855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Мы встречаемся с </a:t>
            </a:r>
            <a:r>
              <a:rPr lang="ru-RU" sz="2000" dirty="0" smtClean="0">
                <a:solidFill>
                  <a:schemeClr val="bg1"/>
                </a:solidFill>
              </a:rPr>
              <a:t>Менеджером </a:t>
            </a:r>
            <a:r>
              <a:rPr lang="ru-RU" sz="2000" dirty="0">
                <a:solidFill>
                  <a:schemeClr val="bg1"/>
                </a:solidFill>
              </a:rPr>
              <a:t>по маркетингу, чтобы выбрать следующие </a:t>
            </a:r>
            <a:r>
              <a:rPr lang="ru-RU" sz="2000" dirty="0" smtClean="0">
                <a:solidFill>
                  <a:schemeClr val="bg1"/>
                </a:solidFill>
              </a:rPr>
              <a:t>карточки для наполнения Очереди;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592364"/>
            <a:ext cx="855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Мы </a:t>
            </a:r>
            <a:r>
              <a:rPr lang="ru-RU" sz="2000" dirty="0" smtClean="0">
                <a:solidFill>
                  <a:schemeClr val="bg1"/>
                </a:solidFill>
              </a:rPr>
              <a:t>получаем оплату от клиентов </a:t>
            </a:r>
            <a:r>
              <a:rPr lang="ru-RU" sz="2000" dirty="0">
                <a:solidFill>
                  <a:schemeClr val="bg1"/>
                </a:solidFill>
              </a:rPr>
              <a:t>и рассчитываем наши финансовые показатели.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-3411760"/>
            <a:ext cx="15280481" cy="11801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1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752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31640" y="1340768"/>
            <a:ext cx="6624736" cy="3528392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58" y="3121876"/>
            <a:ext cx="1189229" cy="83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46" y="4130593"/>
            <a:ext cx="1189229" cy="83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7" y="5114688"/>
            <a:ext cx="1189229" cy="8307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1539" y="5301208"/>
            <a:ext cx="4932509" cy="151216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Сейчас конец 9-го дня и, следовательно, конец трехдневного цикла выставления счетов, поэтому мы сделаем шаг 4.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Поставьте готовые карточки. </a:t>
            </a:r>
            <a:r>
              <a:rPr lang="ru-RU" sz="1600" dirty="0">
                <a:solidFill>
                  <a:schemeClr val="bg1"/>
                </a:solidFill>
              </a:rPr>
              <a:t>Переместите S1, S2 и S4 </a:t>
            </a:r>
            <a:r>
              <a:rPr lang="ru-RU" sz="1600" dirty="0" smtClean="0">
                <a:solidFill>
                  <a:schemeClr val="bg1"/>
                </a:solidFill>
              </a:rPr>
              <a:t>из Готово к поставке в Поставлено.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-7.40741E-7 L 0.18073 0.006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1.48148E-6 L 0.18021 0.006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0 L 0.18091 0.0057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3" y="3167120"/>
            <a:ext cx="1189229" cy="83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90" y="4171075"/>
            <a:ext cx="1189229" cy="83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4" y="5152788"/>
            <a:ext cx="1189229" cy="83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4" y="5152787"/>
            <a:ext cx="1189229" cy="8307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1539" y="5301208"/>
            <a:ext cx="4932509" cy="151216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</a:rPr>
              <a:t>каждой поставленной карточки обновите </a:t>
            </a:r>
            <a:r>
              <a:rPr lang="ru-RU" sz="1600" dirty="0">
                <a:solidFill>
                  <a:schemeClr val="bg1"/>
                </a:solidFill>
              </a:rPr>
              <a:t>поле «Дата </a:t>
            </a:r>
            <a:r>
              <a:rPr lang="ru-RU" sz="1600" dirty="0" smtClean="0">
                <a:solidFill>
                  <a:schemeClr val="bg1"/>
                </a:solidFill>
              </a:rPr>
              <a:t>поставки» </a:t>
            </a:r>
            <a:r>
              <a:rPr lang="ru-RU" sz="1600" dirty="0">
                <a:solidFill>
                  <a:schemeClr val="bg1"/>
                </a:solidFill>
              </a:rPr>
              <a:t>с текущим днем, который равен 9.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10" y="4468709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3.33333E-6 L 2.77778E-7 -3.33333E-6 C 0.00052 0.00069 0.00104 0.00139 0.00156 0.00231 C 0.00191 0.00301 0.00226 0.0037 0.00261 0.0044 L 0.00365 0.00648 C 0.00382 0.00671 0.00382 0.00717 0.00417 0.00741 L 0.00486 0.00856 C 0.00504 0.0088 0.00504 0.00926 0.00521 0.00949 C 0.00556 0.01042 0.00608 0.01088 0.00625 0.01157 C 0.0066 0.01319 0.00625 0.0125 0.00695 0.01366 L 0.00781 0.0169 L 0.00799 0.01782 L 0.00834 0.01898 C 0.00886 0.02292 0.00851 0.01944 0.00834 0.02477 C 0.00816 0.02847 0.00816 0.03241 0.00799 0.03588 C 0.00799 0.0368 0.00781 0.04352 0.00747 0.04537 C 0.00747 0.04606 0.00712 0.04676 0.00695 0.04745 L 0.00643 0.04954 C 0.00643 0.04977 0.00643 0.05023 0.00625 0.05046 C 0.00608 0.05092 0.0059 0.05116 0.00573 0.05162 C 0.00556 0.05185 0.00556 0.05231 0.00538 0.05255 C 0.00521 0.05347 0.00434 0.05463 0.00434 0.05463 C 0.00382 0.05717 0.00469 0.05463 0.0033 0.05648 C 0.00295 0.05717 0.00278 0.0581 0.00226 0.05856 C 0.00104 0.05972 0.00174 0.05903 2.77778E-7 0.05995 C -0.00087 0.06042 -0.00052 0.06018 -0.00104 0.06018 L -0.00104 0.06018 " pathEditMode="relative" ptsTypes="AAAAAAAAAAAAAAAAAAAAAAAAA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3" y="3167120"/>
            <a:ext cx="1189229" cy="83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90" y="4171075"/>
            <a:ext cx="1189229" cy="83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4" y="5152788"/>
            <a:ext cx="1189229" cy="83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4" y="5152787"/>
            <a:ext cx="1189229" cy="83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3" y="5149470"/>
            <a:ext cx="1189229" cy="8307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1539" y="5733256"/>
            <a:ext cx="7308773" cy="108012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Для </a:t>
            </a:r>
            <a:r>
              <a:rPr lang="ru-RU" sz="1200" dirty="0" smtClean="0">
                <a:solidFill>
                  <a:schemeClr val="bg1"/>
                </a:solidFill>
              </a:rPr>
              <a:t>каждой поставленной карточки рассчитывайте </a:t>
            </a:r>
            <a:r>
              <a:rPr lang="ru-RU" sz="1200" dirty="0">
                <a:solidFill>
                  <a:schemeClr val="bg1"/>
                </a:solidFill>
              </a:rPr>
              <a:t>время выполнения, используя формулу на передней стороне билета </a:t>
            </a:r>
            <a:r>
              <a:rPr lang="ru-RU" sz="1200" dirty="0" smtClean="0">
                <a:solidFill>
                  <a:schemeClr val="bg1"/>
                </a:solidFill>
              </a:rPr>
              <a:t>(День поставки – День очереди </a:t>
            </a:r>
            <a:r>
              <a:rPr lang="ru-RU" sz="1200" dirty="0">
                <a:solidFill>
                  <a:schemeClr val="bg1"/>
                </a:solidFill>
              </a:rPr>
              <a:t>= </a:t>
            </a:r>
            <a:r>
              <a:rPr lang="ru-RU" sz="1200" dirty="0" smtClean="0">
                <a:solidFill>
                  <a:schemeClr val="bg1"/>
                </a:solidFill>
              </a:rPr>
              <a:t>Время выполнения) </a:t>
            </a:r>
            <a:r>
              <a:rPr lang="ru-RU" sz="1200" dirty="0">
                <a:solidFill>
                  <a:schemeClr val="bg1"/>
                </a:solidFill>
              </a:rPr>
              <a:t>и обновите поле </a:t>
            </a:r>
            <a:r>
              <a:rPr lang="ru-RU" sz="1200" dirty="0" smtClean="0">
                <a:solidFill>
                  <a:schemeClr val="bg1"/>
                </a:solidFill>
              </a:rPr>
              <a:t>Время выполнения.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День </a:t>
            </a:r>
            <a:r>
              <a:rPr lang="ru-RU" sz="1200" dirty="0" smtClean="0">
                <a:solidFill>
                  <a:schemeClr val="bg1"/>
                </a:solidFill>
              </a:rPr>
              <a:t>очереди </a:t>
            </a:r>
            <a:r>
              <a:rPr lang="ru-RU" sz="1200" dirty="0">
                <a:solidFill>
                  <a:schemeClr val="bg1"/>
                </a:solidFill>
              </a:rPr>
              <a:t>для каждого из </a:t>
            </a:r>
            <a:r>
              <a:rPr lang="ru-RU" sz="1200" dirty="0" smtClean="0">
                <a:solidFill>
                  <a:schemeClr val="bg1"/>
                </a:solidFill>
              </a:rPr>
              <a:t>поставленных билетов </a:t>
            </a:r>
            <a:r>
              <a:rPr lang="ru-RU" sz="1200" dirty="0">
                <a:solidFill>
                  <a:schemeClr val="bg1"/>
                </a:solidFill>
              </a:rPr>
              <a:t>- 1, время выполнения - 9 - 1 = 8 дней.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3" y="5152787"/>
            <a:ext cx="1189229" cy="83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41922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-3.7037E-7 C 0.01997 0.01505 -0.03611 0.06134 -0.00121 0.0599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1539" y="5733256"/>
            <a:ext cx="7308773" cy="108012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Поверните каждый из </a:t>
            </a:r>
            <a:r>
              <a:rPr lang="ru-RU" sz="1600" dirty="0" smtClean="0">
                <a:solidFill>
                  <a:schemeClr val="bg1"/>
                </a:solidFill>
              </a:rPr>
              <a:t>поставленных элементов и </a:t>
            </a:r>
            <a:r>
              <a:rPr lang="ru-RU" sz="1600" dirty="0">
                <a:solidFill>
                  <a:schemeClr val="bg1"/>
                </a:solidFill>
              </a:rPr>
              <a:t>используйте формулу на обратной стороне, чтобы рассчитать, сколько подписчиков было получено.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2" y="3167120"/>
            <a:ext cx="1189229" cy="83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96" y="4173456"/>
            <a:ext cx="1189229" cy="83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3" y="5152788"/>
            <a:ext cx="1189229" cy="83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3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3491880" y="4360286"/>
            <a:ext cx="5224081" cy="142239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9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1540" y="4437112"/>
            <a:ext cx="3327910" cy="2376264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S1 получил 21 - (2 x 8) = 5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S2 получил 22 - (2 x 8) = 6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S4 получил 28 - (2 x 8) = 12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Обновите поле Подписчики на передней стороне </a:t>
            </a:r>
            <a:r>
              <a:rPr lang="ru-RU" sz="1600" dirty="0" smtClean="0">
                <a:solidFill>
                  <a:schemeClr val="bg1"/>
                </a:solidFill>
              </a:rPr>
              <a:t>каждой карточки с </a:t>
            </a:r>
            <a:r>
              <a:rPr lang="ru-RU" sz="1600" dirty="0">
                <a:solidFill>
                  <a:schemeClr val="bg1"/>
                </a:solidFill>
              </a:rPr>
              <a:t>количеством полученных подписчиков.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2" y="3167120"/>
            <a:ext cx="1189229" cy="83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96" y="4173456"/>
            <a:ext cx="1189229" cy="83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03" y="5152788"/>
            <a:ext cx="1189229" cy="83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52" y="5152788"/>
            <a:ext cx="1189229" cy="83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3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491880" y="4360286"/>
            <a:ext cx="5224081" cy="1422399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3"/>
            <a:ext cx="5519390" cy="3863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64" y="4468709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8 4.44444E-6 C -0.0007 0.00902 -0.00104 0.01111 -0.00139 0.02129 C 0.02465 0.00763 0.00573 0.05463 -0.00139 0.05439 " pathEditMode="relative" rAng="0" ptsTypes="AAA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1540" y="4437112"/>
            <a:ext cx="3327910" cy="2376264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S1 получил 21 - (2 x 8) = 5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S2 получил 22 - (2 x 8) = 6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S4 получил 28 - (2 x 8) = 12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Обновите поле Подписчики на передней стороне каждой карточки с количеством полученных подписчиков.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1" y="3167120"/>
            <a:ext cx="1189229" cy="83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2" y="4173456"/>
            <a:ext cx="1189229" cy="83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52" y="5152788"/>
            <a:ext cx="1189229" cy="8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40" y="4032723"/>
            <a:ext cx="1127858" cy="629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90" y="2266916"/>
            <a:ext cx="1124359" cy="634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90" y="3149819"/>
            <a:ext cx="1124359" cy="634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048" y="1243524"/>
            <a:ext cx="81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эту игру можно играть в трех режимах</a:t>
            </a:r>
            <a:r>
              <a:rPr lang="en-NZ" dirty="0" smtClean="0">
                <a:solidFill>
                  <a:schemeClr val="bg1"/>
                </a:solidFill>
              </a:rPr>
              <a:t>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325852"/>
            <a:ext cx="27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Быстрая игра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532" y="3209805"/>
            <a:ext cx="27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Стандартный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4056" y="4095194"/>
            <a:ext cx="27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Расширенный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048" y="5435855"/>
            <a:ext cx="8204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Мы играем в расширенный режим</a:t>
            </a:r>
            <a:r>
              <a:rPr lang="en-NZ" sz="24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Если вы видите метку в игре, помеченный элемент используется только в указанном режиме. Если метки нет, элемент используется во всех </a:t>
            </a:r>
            <a:r>
              <a:rPr lang="ru-RU" dirty="0" smtClean="0">
                <a:solidFill>
                  <a:schemeClr val="bg1"/>
                </a:solidFill>
              </a:rPr>
              <a:t>режимах</a:t>
            </a:r>
            <a:r>
              <a:rPr lang="en-NZ" dirty="0" smtClean="0">
                <a:solidFill>
                  <a:schemeClr val="bg1"/>
                </a:solidFill>
              </a:rPr>
              <a:t>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3888" y="355599"/>
            <a:ext cx="7886700" cy="573577"/>
          </a:xfrm>
        </p:spPr>
        <p:txBody>
          <a:bodyPr/>
          <a:lstStyle/>
          <a:p>
            <a:r>
              <a:rPr lang="ru-RU" dirty="0" smtClean="0"/>
              <a:t>Режимы игры</a:t>
            </a:r>
            <a:endParaRPr lang="en-NZ" dirty="0"/>
          </a:p>
        </p:txBody>
      </p:sp>
      <p:sp>
        <p:nvSpPr>
          <p:cNvPr id="12" name="Oval 11"/>
          <p:cNvSpPr/>
          <p:nvPr/>
        </p:nvSpPr>
        <p:spPr>
          <a:xfrm>
            <a:off x="2702758" y="3783839"/>
            <a:ext cx="3728960" cy="1237358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5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4831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1540" y="6021288"/>
            <a:ext cx="3327910" cy="79208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Убедитесь, что ваши </a:t>
            </a:r>
            <a:r>
              <a:rPr lang="ru-RU" sz="1600" dirty="0" smtClean="0">
                <a:solidFill>
                  <a:schemeClr val="bg1"/>
                </a:solidFill>
              </a:rPr>
              <a:t>карточки S1</a:t>
            </a:r>
            <a:r>
              <a:rPr lang="ru-RU" sz="1600" dirty="0">
                <a:solidFill>
                  <a:schemeClr val="bg1"/>
                </a:solidFill>
              </a:rPr>
              <a:t>, S2 и S4 обновлены, как показано.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1" y="3167120"/>
            <a:ext cx="1189229" cy="83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32" y="4173456"/>
            <a:ext cx="1189229" cy="83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52" y="5152788"/>
            <a:ext cx="1189229" cy="830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3"/>
            <a:ext cx="5519390" cy="38635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0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809685"/>
            <a:ext cx="9144000" cy="6042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85"/>
            <a:ext cx="9144000" cy="6048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182705" y="5322405"/>
            <a:ext cx="4932509" cy="151216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Затем пополните </a:t>
            </a:r>
            <a:r>
              <a:rPr lang="ru-RU" sz="1600" dirty="0" smtClean="0">
                <a:solidFill>
                  <a:schemeClr val="bg1"/>
                </a:solidFill>
              </a:rPr>
              <a:t>Очередь.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Вытяните следующие билеты из </a:t>
            </a:r>
            <a:r>
              <a:rPr lang="ru-RU" sz="1600" dirty="0" err="1" smtClean="0">
                <a:solidFill>
                  <a:schemeClr val="bg1"/>
                </a:solidFill>
              </a:rPr>
              <a:t>Бэклога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>
                <a:solidFill>
                  <a:schemeClr val="bg1"/>
                </a:solidFill>
              </a:rPr>
              <a:t>столбец </a:t>
            </a:r>
            <a:r>
              <a:rPr lang="ru-RU" sz="1600" dirty="0" smtClean="0">
                <a:solidFill>
                  <a:schemeClr val="bg1"/>
                </a:solidFill>
              </a:rPr>
              <a:t>Очередь: </a:t>
            </a:r>
            <a:r>
              <a:rPr lang="ru-RU" sz="1600" dirty="0">
                <a:solidFill>
                  <a:schemeClr val="bg1"/>
                </a:solidFill>
              </a:rPr>
              <a:t>F1, S12, S13 и S14.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07"/>
            <a:ext cx="9144000" cy="6042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4182705" y="5322404"/>
            <a:ext cx="4932509" cy="151216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Для каждого из этих </a:t>
            </a:r>
            <a:r>
              <a:rPr lang="ru-RU" sz="1600" dirty="0" smtClean="0">
                <a:solidFill>
                  <a:schemeClr val="bg1"/>
                </a:solidFill>
              </a:rPr>
              <a:t>элементов обновите </a:t>
            </a:r>
            <a:r>
              <a:rPr lang="ru-RU" sz="1600" dirty="0">
                <a:solidFill>
                  <a:schemeClr val="bg1"/>
                </a:solidFill>
              </a:rPr>
              <a:t>поле </a:t>
            </a:r>
            <a:r>
              <a:rPr lang="ru-RU" sz="1600" dirty="0" smtClean="0">
                <a:solidFill>
                  <a:schemeClr val="bg1"/>
                </a:solidFill>
              </a:rPr>
              <a:t>День очереди с </a:t>
            </a:r>
            <a:r>
              <a:rPr lang="ru-RU" sz="1600" dirty="0">
                <a:solidFill>
                  <a:schemeClr val="bg1"/>
                </a:solidFill>
              </a:rPr>
              <a:t>текущим днем, который равен 9.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" y="930047"/>
            <a:ext cx="1667197" cy="2384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7" y="3886821"/>
            <a:ext cx="1189229" cy="836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1" y="4904183"/>
            <a:ext cx="1189229" cy="836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" y="4904183"/>
            <a:ext cx="1189229" cy="83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6" y="4909872"/>
            <a:ext cx="1189229" cy="8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1632 -0.109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21823 -0.125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21858 0.009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22257 0.1467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07"/>
            <a:ext cx="9144000" cy="6042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182705" y="5322405"/>
            <a:ext cx="4932509" cy="1512168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41275" cmpd="dbl"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Для каждого из этих элементов обновите поле День очереди с текущим днем, который равен 9.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" y="930047"/>
            <a:ext cx="1667197" cy="2384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76" y="3124626"/>
            <a:ext cx="1189229" cy="836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9" y="5903685"/>
            <a:ext cx="1189229" cy="836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8" y="4965891"/>
            <a:ext cx="1189229" cy="83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01" y="4046701"/>
            <a:ext cx="1189229" cy="83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75" y="3121822"/>
            <a:ext cx="1189229" cy="836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83" y="4049795"/>
            <a:ext cx="1189229" cy="83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19" y="4963510"/>
            <a:ext cx="1189229" cy="836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9" y="5903685"/>
            <a:ext cx="1189229" cy="836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30" y="3165312"/>
            <a:ext cx="2275716" cy="2198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55" y="4091618"/>
            <a:ext cx="2275716" cy="2198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55" y="5009193"/>
            <a:ext cx="2275716" cy="2198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18" y="5942643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5 7.40741E-7 C 0.0033 0.00486 0.00347 0.01042 2.22222E-6 0.01389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5 -4.44444E-6 C 0.0033 0.00487 0.00347 0.01042 5.55556E-7 0.01389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5 -7.40741E-7 C 0.0033 0.00486 0.00347 0.01042 5.55556E-7 0.01389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5 -1.85185E-6 C 0.0033 0.00486 0.00347 0.01042 3.05556E-6 0.01389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021288" y="809685"/>
            <a:ext cx="9144000" cy="6048315"/>
            <a:chOff x="0" y="836712"/>
            <a:chExt cx="9144000" cy="604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6712"/>
              <a:ext cx="9144000" cy="6048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631" y="3167120"/>
              <a:ext cx="1189229" cy="8307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632" y="4173456"/>
              <a:ext cx="1189229" cy="8307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652" y="5152788"/>
              <a:ext cx="1189229" cy="8307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564"/>
            <a:ext cx="7886700" cy="573577"/>
          </a:xfrm>
        </p:spPr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4: </a:t>
            </a:r>
            <a:r>
              <a:rPr lang="ru-RU" dirty="0"/>
              <a:t>Окончание платежного цикла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03020"/>
            <a:ext cx="7323150" cy="566164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22698" y="3606270"/>
            <a:ext cx="453610" cy="2488651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2355640" y="170080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Добавление подписчиков из элементов, </a:t>
            </a:r>
            <a:r>
              <a:rPr lang="ru-RU" sz="1600" dirty="0" smtClean="0">
                <a:solidFill>
                  <a:schemeClr val="bg1"/>
                </a:solidFill>
              </a:rPr>
              <a:t>поставленных </a:t>
            </a: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платежном цикле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5640" y="3429000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–––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7" name="Oval 16"/>
          <p:cNvSpPr/>
          <p:nvPr/>
        </p:nvSpPr>
        <p:spPr>
          <a:xfrm>
            <a:off x="3022585" y="4817099"/>
            <a:ext cx="453610" cy="468041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2338128" y="554113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Запишите это число в ячейке 9A и </a:t>
            </a:r>
            <a:r>
              <a:rPr lang="ru-RU" sz="1600" dirty="0" smtClean="0">
                <a:solidFill>
                  <a:schemeClr val="bg1"/>
                </a:solidFill>
              </a:rPr>
              <a:t>заполните </a:t>
            </a:r>
            <a:r>
              <a:rPr lang="ru-RU" sz="1600" dirty="0">
                <a:solidFill>
                  <a:schemeClr val="bg1"/>
                </a:solidFill>
              </a:rPr>
              <a:t>столбец, следуя инструкциям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17" idx="7"/>
          </p:cNvCxnSpPr>
          <p:nvPr/>
        </p:nvCxnSpPr>
        <p:spPr>
          <a:xfrm flipV="1">
            <a:off x="3409765" y="2348880"/>
            <a:ext cx="3034443" cy="25367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27" y="2673972"/>
            <a:ext cx="182083" cy="1593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1" y="2019931"/>
            <a:ext cx="2275716" cy="21989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27" y="2238997"/>
            <a:ext cx="182083" cy="159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1" y="1584956"/>
            <a:ext cx="2275716" cy="21989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31" y="3108947"/>
            <a:ext cx="267434" cy="1593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06" y="2454906"/>
            <a:ext cx="2275716" cy="21989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1" y="4080497"/>
            <a:ext cx="267434" cy="1593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6" y="3426456"/>
            <a:ext cx="2275716" cy="21989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81" y="5125072"/>
            <a:ext cx="267434" cy="1593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56" y="4471031"/>
            <a:ext cx="2275716" cy="21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4.81481E-6 C 0.00087 0.00995 0.00052 0.0074 -0.00469 0.019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9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7 -1.11111E-6 C 0.00087 0.00995 0.00052 0.00741 -0.00469 0.0199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9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2.96296E-6 C 0.00087 0.00995 0.00052 0.0074 -0.00469 0.019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9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-3.7037E-6 C 0.00087 0.00996 0.00052 0.00741 -0.00468 0.0199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9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69 1.48148E-6 C 0.00087 0.00995 0.00052 0.00741 -0.00468 0.01991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9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14" grpId="0" uiExpand="1" build="p"/>
      <p:bldP spid="17" grpId="0" animBg="1"/>
      <p:bldP spid="1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-7156176"/>
            <a:ext cx="15280481" cy="11801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1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752"/>
            <a:ext cx="7886700" cy="573577"/>
          </a:xfrm>
        </p:spPr>
        <p:txBody>
          <a:bodyPr/>
          <a:lstStyle/>
          <a:p>
            <a:r>
              <a:rPr lang="ru-RU" dirty="0"/>
              <a:t>Шаг 5: </a:t>
            </a:r>
            <a:r>
              <a:rPr lang="ru-RU" dirty="0" smtClean="0"/>
              <a:t>Построение графиков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331640" y="980728"/>
            <a:ext cx="6624736" cy="1728192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00" y="438856"/>
            <a:ext cx="4637426" cy="5980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86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bg1"/>
                </a:solidFill>
              </a:rPr>
              <a:t>Строим CFD </a:t>
            </a:r>
            <a:r>
              <a:rPr lang="ru-RU" dirty="0">
                <a:solidFill>
                  <a:schemeClr val="bg1"/>
                </a:solidFill>
              </a:rPr>
              <a:t>в конце 9-го дня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72" y="444436"/>
            <a:ext cx="4637426" cy="5980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4530606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Три карточки прошли черную линию и были поставлены в День 9.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360767" y="942928"/>
            <a:ext cx="792088" cy="648072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6657" y="601970"/>
            <a:ext cx="2088232" cy="720080"/>
          </a:xfrm>
          <a:prstGeom prst="roundRect">
            <a:avLst/>
          </a:prstGeom>
          <a:solidFill>
            <a:schemeClr val="tx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Black line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6093296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По черной линии на CFD мы видим, что ноль карточек было поставлено в конце 8-го дня и три карточки были поставлены в конце 9-го дня.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463" y="486226"/>
            <a:ext cx="81587" cy="38333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7037857" y="3647494"/>
            <a:ext cx="802174" cy="482347"/>
            <a:chOff x="7055905" y="3647494"/>
            <a:chExt cx="802174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7055905" y="3717032"/>
              <a:ext cx="802174" cy="288032"/>
              <a:chOff x="7055905" y="3717032"/>
              <a:chExt cx="802174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5905" y="3717032"/>
                <a:ext cx="45719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812360" y="3717032"/>
                <a:ext cx="45719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7168960" y="3774264"/>
                <a:ext cx="45719" cy="1803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694632" y="3766177"/>
                <a:ext cx="45722" cy="1897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346745" y="3647494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504" y="4921279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Отсчитайте 3 клетки от значения черной точки на CFD со вчерашнего дня.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028" y="5311952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Отметьте черную точку на значении 3 для 9 дня.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028" y="570262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Соедините черные точки черной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8622133" y="5212557"/>
            <a:ext cx="315142" cy="310228"/>
          </a:xfrm>
          <a:prstGeom prst="upArrow">
            <a:avLst>
              <a:gd name="adj1" fmla="val 50000"/>
              <a:gd name="adj2" fmla="val 406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3</a:t>
            </a:r>
            <a:endParaRPr lang="en-GB" sz="1400" dirty="0"/>
          </a:p>
        </p:txBody>
      </p:sp>
      <p:sp>
        <p:nvSpPr>
          <p:cNvPr id="4" name="Oval 3"/>
          <p:cNvSpPr/>
          <p:nvPr/>
        </p:nvSpPr>
        <p:spPr>
          <a:xfrm>
            <a:off x="8727624" y="5141119"/>
            <a:ext cx="99670" cy="1041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39163" y="5198269"/>
            <a:ext cx="235743" cy="3238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0 L 0.65365 0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6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1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30" grpId="0"/>
      <p:bldP spid="27" grpId="0"/>
      <p:bldP spid="28" grpId="0"/>
      <p:bldP spid="31" grpId="0" animBg="1"/>
      <p:bldP spid="31" grpId="1" animBg="1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86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Строим CFD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Между </a:t>
            </a:r>
            <a:r>
              <a:rPr lang="ru-RU" sz="1600" dirty="0">
                <a:solidFill>
                  <a:schemeClr val="bg1"/>
                </a:solidFill>
              </a:rPr>
              <a:t>зеленой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черной </a:t>
            </a:r>
            <a:r>
              <a:rPr lang="ru-RU" sz="1600" dirty="0" smtClean="0">
                <a:solidFill>
                  <a:schemeClr val="bg1"/>
                </a:solidFill>
              </a:rPr>
              <a:t>линиями </a:t>
            </a:r>
            <a:r>
              <a:rPr lang="ru-RU" sz="1600" dirty="0">
                <a:solidFill>
                  <a:schemeClr val="bg1"/>
                </a:solidFill>
              </a:rPr>
              <a:t>на доске </a:t>
            </a:r>
            <a:r>
              <a:rPr lang="ru-RU" sz="1600" dirty="0" smtClean="0">
                <a:solidFill>
                  <a:schemeClr val="bg1"/>
                </a:solidFill>
              </a:rPr>
              <a:t>нет карточек...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360767" y="942928"/>
            <a:ext cx="792088" cy="648072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6657" y="601970"/>
            <a:ext cx="2088232" cy="720080"/>
          </a:xfrm>
          <a:prstGeom prst="roundRect">
            <a:avLst/>
          </a:prstGeom>
          <a:solidFill>
            <a:schemeClr val="tx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Black line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Отметьте </a:t>
            </a:r>
            <a:r>
              <a:rPr lang="ru-RU" sz="1600" dirty="0">
                <a:solidFill>
                  <a:schemeClr val="bg1"/>
                </a:solidFill>
              </a:rPr>
              <a:t>зеленую точку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3 в конце 9-го дня и соедините зеленые точки зеленой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463" y="486226"/>
            <a:ext cx="81587" cy="38333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6052090" y="3647651"/>
            <a:ext cx="802174" cy="482347"/>
            <a:chOff x="7055905" y="3647494"/>
            <a:chExt cx="802174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7055905" y="3717032"/>
              <a:ext cx="802174" cy="288032"/>
              <a:chOff x="7055905" y="3717032"/>
              <a:chExt cx="802174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55905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812360" y="3717032"/>
                <a:ext cx="45719" cy="2880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7168960" y="3774264"/>
                <a:ext cx="45719" cy="18039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694632" y="3766177"/>
                <a:ext cx="45722" cy="18973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346745" y="3647494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B050"/>
                  </a:solidFill>
                </a:rPr>
                <a:t>0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поэтому мы </a:t>
            </a:r>
            <a:r>
              <a:rPr lang="ru-RU" sz="1600" dirty="0" smtClean="0">
                <a:solidFill>
                  <a:schemeClr val="bg1"/>
                </a:solidFill>
              </a:rPr>
              <a:t>отсчитываем </a:t>
            </a:r>
            <a:r>
              <a:rPr lang="ru-RU" sz="1600" dirty="0">
                <a:solidFill>
                  <a:schemeClr val="bg1"/>
                </a:solidFill>
              </a:rPr>
              <a:t>ноль </a:t>
            </a:r>
            <a:r>
              <a:rPr lang="ru-RU" sz="1600" dirty="0" smtClean="0">
                <a:solidFill>
                  <a:schemeClr val="bg1"/>
                </a:solidFill>
              </a:rPr>
              <a:t>клеток от </a:t>
            </a:r>
            <a:r>
              <a:rPr lang="ru-RU" sz="1600" dirty="0">
                <a:solidFill>
                  <a:schemeClr val="bg1"/>
                </a:solidFill>
              </a:rPr>
              <a:t>черной точки на CFD на </a:t>
            </a:r>
            <a:r>
              <a:rPr lang="ru-RU" sz="1600" dirty="0" smtClean="0">
                <a:solidFill>
                  <a:schemeClr val="bg1"/>
                </a:solidFill>
              </a:rPr>
              <a:t>сегодня.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6200000" flipV="1">
            <a:off x="5380746" y="3861049"/>
            <a:ext cx="792088" cy="648072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66636" y="3952138"/>
            <a:ext cx="2088232" cy="720080"/>
          </a:xfrm>
          <a:prstGeom prst="roundRect">
            <a:avLst/>
          </a:prstGeom>
          <a:solidFill>
            <a:srgbClr val="00B050"/>
          </a:solidFill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Green line</a:t>
            </a:r>
            <a:endParaRPr lang="en-GB" sz="3200" dirty="0"/>
          </a:p>
        </p:txBody>
      </p:sp>
      <p:sp>
        <p:nvSpPr>
          <p:cNvPr id="31" name="Rectangle 30"/>
          <p:cNvSpPr/>
          <p:nvPr/>
        </p:nvSpPr>
        <p:spPr>
          <a:xfrm>
            <a:off x="5897442" y="486226"/>
            <a:ext cx="81587" cy="383339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72" y="444436"/>
            <a:ext cx="4637426" cy="598028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8727624" y="5141119"/>
            <a:ext cx="99670" cy="1041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539163" y="5198269"/>
            <a:ext cx="235743" cy="3238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838687" y="5063698"/>
            <a:ext cx="153879" cy="2311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cxnSp>
        <p:nvCxnSpPr>
          <p:cNvPr id="42" name="Straight Connector 41"/>
          <p:cNvCxnSpPr>
            <a:endCxn id="39" idx="3"/>
          </p:cNvCxnSpPr>
          <p:nvPr/>
        </p:nvCxnSpPr>
        <p:spPr>
          <a:xfrm flipV="1">
            <a:off x="8539162" y="5230018"/>
            <a:ext cx="203058" cy="179018"/>
          </a:xfrm>
          <a:prstGeom prst="line">
            <a:avLst/>
          </a:prstGeom>
          <a:ln w="381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7504" y="6191509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Из графика </a:t>
            </a:r>
            <a:r>
              <a:rPr lang="ru-RU" sz="1600" dirty="0">
                <a:solidFill>
                  <a:schemeClr val="bg1"/>
                </a:solidFill>
              </a:rPr>
              <a:t>CFD мы </a:t>
            </a:r>
            <a:r>
              <a:rPr lang="ru-RU" sz="1600" dirty="0" smtClean="0">
                <a:solidFill>
                  <a:schemeClr val="bg1"/>
                </a:solidFill>
              </a:rPr>
              <a:t>видим, </a:t>
            </a:r>
            <a:r>
              <a:rPr lang="ru-RU" sz="1600" dirty="0">
                <a:solidFill>
                  <a:schemeClr val="bg1"/>
                </a:solidFill>
              </a:rPr>
              <a:t>что вчера </a:t>
            </a:r>
            <a:r>
              <a:rPr lang="ru-RU" sz="1600" dirty="0" smtClean="0">
                <a:solidFill>
                  <a:schemeClr val="bg1"/>
                </a:solidFill>
              </a:rPr>
              <a:t>была одна карточка в Готово к поставке </a:t>
            </a:r>
            <a:r>
              <a:rPr lang="ru-RU" sz="1600" dirty="0">
                <a:solidFill>
                  <a:schemeClr val="bg1"/>
                </a:solidFill>
              </a:rPr>
              <a:t>и что очередь была </a:t>
            </a:r>
            <a:r>
              <a:rPr lang="ru-RU" sz="1600" dirty="0" smtClean="0">
                <a:solidFill>
                  <a:schemeClr val="bg1"/>
                </a:solidFill>
              </a:rPr>
              <a:t>очищена сегодня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30" grpId="0"/>
      <p:bldP spid="27" grpId="0" animBg="1"/>
      <p:bldP spid="28" grpId="0" animBg="1"/>
      <p:bldP spid="31" grpId="0" animBg="1"/>
      <p:bldP spid="31" grpId="1" animBg="1"/>
      <p:bldP spid="41" grpId="0" animBg="1"/>
      <p:bldP spid="4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72" y="444436"/>
            <a:ext cx="4637426" cy="5980288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8727624" y="5141119"/>
            <a:ext cx="99670" cy="1041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539163" y="5198269"/>
            <a:ext cx="235743" cy="3238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3" idx="3"/>
          </p:cNvCxnSpPr>
          <p:nvPr/>
        </p:nvCxnSpPr>
        <p:spPr>
          <a:xfrm flipV="1">
            <a:off x="8539162" y="5230018"/>
            <a:ext cx="203058" cy="179018"/>
          </a:xfrm>
          <a:prstGeom prst="line">
            <a:avLst/>
          </a:prstGeom>
          <a:ln w="381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86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Строим CFD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Есть три </a:t>
            </a:r>
            <a:r>
              <a:rPr lang="ru-RU" sz="1600" dirty="0" smtClean="0">
                <a:solidFill>
                  <a:schemeClr val="bg1"/>
                </a:solidFill>
              </a:rPr>
              <a:t>карточки между </a:t>
            </a:r>
            <a:r>
              <a:rPr lang="ru-RU" sz="1600" dirty="0">
                <a:solidFill>
                  <a:schemeClr val="bg1"/>
                </a:solidFill>
              </a:rPr>
              <a:t>синей линией и зеленой линией на </a:t>
            </a:r>
            <a:r>
              <a:rPr lang="ru-RU" sz="1600" dirty="0" smtClean="0">
                <a:solidFill>
                  <a:schemeClr val="bg1"/>
                </a:solidFill>
              </a:rPr>
              <a:t>доске...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3417513" y="948789"/>
            <a:ext cx="792088" cy="648072"/>
          </a:xfrm>
          <a:prstGeom prst="ben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3403" y="607831"/>
            <a:ext cx="2088232" cy="720080"/>
          </a:xfrm>
          <a:prstGeom prst="roundRect">
            <a:avLst/>
          </a:prstGeom>
          <a:solidFill>
            <a:srgbClr val="0066FF"/>
          </a:solidFill>
          <a:ln w="76200" cmpd="sng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Blue line</a:t>
            </a:r>
            <a:endParaRPr lang="en-GB" sz="3200" dirty="0"/>
          </a:p>
        </p:txBody>
      </p:sp>
      <p:sp>
        <p:nvSpPr>
          <p:cNvPr id="19" name="Rectangle 18"/>
          <p:cNvSpPr/>
          <p:nvPr/>
        </p:nvSpPr>
        <p:spPr>
          <a:xfrm>
            <a:off x="3934209" y="492087"/>
            <a:ext cx="81587" cy="3833391"/>
          </a:xfrm>
          <a:prstGeom prst="rect">
            <a:avLst/>
          </a:prstGeom>
          <a:solidFill>
            <a:srgbClr val="00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101713" y="3429000"/>
            <a:ext cx="1738278" cy="482347"/>
            <a:chOff x="4101713" y="3429000"/>
            <a:chExt cx="1738278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498115"/>
              <a:ext cx="1738278" cy="288032"/>
              <a:chOff x="6613771" y="3717032"/>
              <a:chExt cx="1738278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0" y="3717032"/>
                <a:ext cx="45719" cy="288032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6" y="3537941"/>
                <a:ext cx="45719" cy="646208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0066FF"/>
                  </a:solidFill>
                </a:rPr>
                <a:t>3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...поэтому </a:t>
            </a:r>
            <a:r>
              <a:rPr lang="ru-RU" sz="1600" dirty="0">
                <a:solidFill>
                  <a:schemeClr val="bg1"/>
                </a:solidFill>
              </a:rPr>
              <a:t>мы подсчитываем 3 </a:t>
            </a:r>
            <a:r>
              <a:rPr lang="ru-RU" sz="1600" dirty="0" smtClean="0">
                <a:solidFill>
                  <a:schemeClr val="bg1"/>
                </a:solidFill>
              </a:rPr>
              <a:t>клетки из </a:t>
            </a:r>
            <a:r>
              <a:rPr lang="ru-RU" sz="1600" dirty="0">
                <a:solidFill>
                  <a:schemeClr val="bg1"/>
                </a:solidFill>
              </a:rPr>
              <a:t>зеленой точки и </a:t>
            </a:r>
            <a:r>
              <a:rPr lang="ru-RU" sz="1600" dirty="0" smtClean="0">
                <a:solidFill>
                  <a:schemeClr val="bg1"/>
                </a:solidFill>
              </a:rPr>
              <a:t>строим </a:t>
            </a:r>
            <a:r>
              <a:rPr lang="ru-RU" sz="1600" dirty="0">
                <a:solidFill>
                  <a:schemeClr val="bg1"/>
                </a:solidFill>
              </a:rPr>
              <a:t>синюю точку на CFD.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6200000" flipV="1">
            <a:off x="5380746" y="3861049"/>
            <a:ext cx="792088" cy="648072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66636" y="3952138"/>
            <a:ext cx="2088232" cy="720080"/>
          </a:xfrm>
          <a:prstGeom prst="roundRect">
            <a:avLst/>
          </a:prstGeom>
          <a:solidFill>
            <a:srgbClr val="00B050"/>
          </a:solidFill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Green line</a:t>
            </a:r>
            <a:endParaRPr lang="en-GB" sz="3200" dirty="0"/>
          </a:p>
        </p:txBody>
      </p:sp>
      <p:sp>
        <p:nvSpPr>
          <p:cNvPr id="31" name="Rectangle 30"/>
          <p:cNvSpPr/>
          <p:nvPr/>
        </p:nvSpPr>
        <p:spPr>
          <a:xfrm>
            <a:off x="5897442" y="486226"/>
            <a:ext cx="81587" cy="3833391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4886326"/>
            <a:ext cx="315142" cy="311944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8725071" y="4824722"/>
            <a:ext cx="99670" cy="104152"/>
          </a:xfrm>
          <a:prstGeom prst="ellips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41543" y="4879181"/>
            <a:ext cx="230982" cy="98849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7504" y="5564088"/>
            <a:ext cx="7853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Присоединитесь к синим точкам с синей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5940569"/>
            <a:ext cx="785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Из CFD мы можем </a:t>
            </a:r>
            <a:r>
              <a:rPr lang="ru-RU" sz="1600" dirty="0" smtClean="0">
                <a:solidFill>
                  <a:schemeClr val="bg1"/>
                </a:solidFill>
              </a:rPr>
              <a:t>увидеть</a:t>
            </a:r>
            <a:r>
              <a:rPr lang="ru-RU" sz="1600" dirty="0">
                <a:solidFill>
                  <a:schemeClr val="bg1"/>
                </a:solidFill>
              </a:rPr>
              <a:t>, что в течение 9 дня </a:t>
            </a:r>
            <a:r>
              <a:rPr lang="ru-RU" sz="1600" dirty="0" smtClean="0">
                <a:solidFill>
                  <a:schemeClr val="bg1"/>
                </a:solidFill>
              </a:rPr>
              <a:t>одна карточка завершила </a:t>
            </a:r>
            <a:r>
              <a:rPr lang="ru-RU" sz="1600" dirty="0">
                <a:solidFill>
                  <a:schemeClr val="bg1"/>
                </a:solidFill>
              </a:rPr>
              <a:t>разработку. Мы также видим, что в конце 9-го дня три </a:t>
            </a:r>
            <a:r>
              <a:rPr lang="ru-RU" sz="1600" dirty="0" smtClean="0">
                <a:solidFill>
                  <a:schemeClr val="bg1"/>
                </a:solidFill>
              </a:rPr>
              <a:t>карточки </a:t>
            </a:r>
            <a:r>
              <a:rPr lang="ru-RU" sz="1600" dirty="0">
                <a:solidFill>
                  <a:schemeClr val="bg1"/>
                </a:solidFill>
              </a:rPr>
              <a:t>завершили разработку, но еще не завершили тестирование, и что шесть </a:t>
            </a:r>
            <a:r>
              <a:rPr lang="ru-RU" sz="1600" dirty="0" smtClean="0">
                <a:solidFill>
                  <a:schemeClr val="bg1"/>
                </a:solidFill>
              </a:rPr>
              <a:t>карточке </a:t>
            </a:r>
            <a:r>
              <a:rPr lang="ru-RU" sz="1600" dirty="0">
                <a:solidFill>
                  <a:schemeClr val="bg1"/>
                </a:solidFill>
              </a:rPr>
              <a:t>в итоге завершили разработку.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9" grpId="0" animBg="1"/>
      <p:bldP spid="19" grpId="1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  <p:bldP spid="37" grpId="0" animBg="1"/>
      <p:bldP spid="39" grpId="0"/>
      <p:bldP spid="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72" y="444436"/>
            <a:ext cx="4637426" cy="5980288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8727624" y="5141119"/>
            <a:ext cx="99670" cy="1041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539163" y="5198269"/>
            <a:ext cx="235743" cy="3238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3" idx="3"/>
          </p:cNvCxnSpPr>
          <p:nvPr/>
        </p:nvCxnSpPr>
        <p:spPr>
          <a:xfrm flipV="1">
            <a:off x="8539162" y="5230018"/>
            <a:ext cx="203058" cy="179018"/>
          </a:xfrm>
          <a:prstGeom prst="line">
            <a:avLst/>
          </a:prstGeom>
          <a:ln w="381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725071" y="4824722"/>
            <a:ext cx="99670" cy="104152"/>
          </a:xfrm>
          <a:prstGeom prst="ellips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41543" y="4879181"/>
            <a:ext cx="230982" cy="98849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86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Строим CFD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Есть четыре </a:t>
            </a:r>
            <a:r>
              <a:rPr lang="ru-RU" sz="1600" dirty="0" smtClean="0">
                <a:solidFill>
                  <a:schemeClr val="bg1"/>
                </a:solidFill>
              </a:rPr>
              <a:t>карточки между </a:t>
            </a:r>
            <a:r>
              <a:rPr lang="ru-RU" sz="1600" dirty="0">
                <a:solidFill>
                  <a:schemeClr val="bg1"/>
                </a:solidFill>
              </a:rPr>
              <a:t>красной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синей </a:t>
            </a:r>
            <a:r>
              <a:rPr lang="ru-RU" sz="1600" dirty="0" smtClean="0">
                <a:solidFill>
                  <a:schemeClr val="bg1"/>
                </a:solidFill>
              </a:rPr>
              <a:t>линиями </a:t>
            </a:r>
            <a:r>
              <a:rPr lang="ru-RU" sz="1600" dirty="0">
                <a:solidFill>
                  <a:schemeClr val="bg1"/>
                </a:solidFill>
              </a:rPr>
              <a:t>на доске ...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3417513" y="948789"/>
            <a:ext cx="792088" cy="648072"/>
          </a:xfrm>
          <a:prstGeom prst="ben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3403" y="607831"/>
            <a:ext cx="2088232" cy="720080"/>
          </a:xfrm>
          <a:prstGeom prst="roundRect">
            <a:avLst/>
          </a:prstGeom>
          <a:solidFill>
            <a:srgbClr val="0066FF"/>
          </a:solidFill>
          <a:ln w="76200" cmpd="sng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Blue line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538718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Соедините красные </a:t>
            </a:r>
            <a:r>
              <a:rPr lang="ru-RU" sz="1600" dirty="0">
                <a:solidFill>
                  <a:schemeClr val="bg1"/>
                </a:solidFill>
              </a:rPr>
              <a:t>точки красной 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4209" y="492087"/>
            <a:ext cx="81587" cy="3833391"/>
          </a:xfrm>
          <a:prstGeom prst="rect">
            <a:avLst/>
          </a:prstGeom>
          <a:solidFill>
            <a:srgbClr val="0066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147674" y="3442265"/>
            <a:ext cx="1738279" cy="482347"/>
            <a:chOff x="4101713" y="3429000"/>
            <a:chExt cx="1738279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498115"/>
              <a:ext cx="1738279" cy="288032"/>
              <a:chOff x="6613771" y="3717032"/>
              <a:chExt cx="1738279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3717032"/>
                <a:ext cx="45719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1" y="3717032"/>
                <a:ext cx="45719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542457"/>
                <a:ext cx="49134" cy="6405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7" y="3537941"/>
                <a:ext cx="45719" cy="6462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429000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...поэтому </a:t>
            </a:r>
            <a:r>
              <a:rPr lang="ru-RU" sz="1600" dirty="0">
                <a:solidFill>
                  <a:schemeClr val="bg1"/>
                </a:solidFill>
              </a:rPr>
              <a:t>мы </a:t>
            </a:r>
            <a:r>
              <a:rPr lang="ru-RU" sz="1600" dirty="0" smtClean="0">
                <a:solidFill>
                  <a:schemeClr val="bg1"/>
                </a:solidFill>
              </a:rPr>
              <a:t>отсчитываем </a:t>
            </a:r>
            <a:r>
              <a:rPr lang="ru-RU" sz="1600" dirty="0">
                <a:solidFill>
                  <a:schemeClr val="bg1"/>
                </a:solidFill>
              </a:rPr>
              <a:t>4 </a:t>
            </a:r>
            <a:r>
              <a:rPr lang="ru-RU" sz="1600" dirty="0" smtClean="0">
                <a:solidFill>
                  <a:schemeClr val="bg1"/>
                </a:solidFill>
              </a:rPr>
              <a:t>клетки от синей </a:t>
            </a:r>
            <a:r>
              <a:rPr lang="ru-RU" sz="1600" dirty="0">
                <a:solidFill>
                  <a:schemeClr val="bg1"/>
                </a:solidFill>
              </a:rPr>
              <a:t>точки и </a:t>
            </a:r>
            <a:r>
              <a:rPr lang="ru-RU" sz="1600" dirty="0" smtClean="0">
                <a:solidFill>
                  <a:schemeClr val="bg1"/>
                </a:solidFill>
              </a:rPr>
              <a:t>отмечаем красную </a:t>
            </a:r>
            <a:r>
              <a:rPr lang="ru-RU" sz="1600" dirty="0">
                <a:solidFill>
                  <a:schemeClr val="bg1"/>
                </a:solidFill>
              </a:rPr>
              <a:t>точку на CFD.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5400000" flipH="1" flipV="1">
            <a:off x="1777976" y="3871368"/>
            <a:ext cx="792088" cy="64807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5736" y="3964838"/>
            <a:ext cx="2088232" cy="720080"/>
          </a:xfrm>
          <a:prstGeom prst="roundRect">
            <a:avLst/>
          </a:prstGeom>
          <a:solidFill>
            <a:srgbClr val="FF0000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Red line</a:t>
            </a:r>
            <a:endParaRPr lang="en-GB" sz="3200" dirty="0"/>
          </a:p>
        </p:txBody>
      </p:sp>
      <p:sp>
        <p:nvSpPr>
          <p:cNvPr id="31" name="Rectangle 30"/>
          <p:cNvSpPr/>
          <p:nvPr/>
        </p:nvSpPr>
        <p:spPr>
          <a:xfrm>
            <a:off x="1973142" y="498926"/>
            <a:ext cx="81587" cy="38333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4463816"/>
            <a:ext cx="315142" cy="405343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39" name="Oval 38"/>
          <p:cNvSpPr/>
          <p:nvPr/>
        </p:nvSpPr>
        <p:spPr>
          <a:xfrm>
            <a:off x="8721733" y="4395866"/>
            <a:ext cx="99670" cy="10415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539162" y="4450593"/>
            <a:ext cx="230982" cy="9884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4" y="5949280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Из CFD мы можем </a:t>
            </a:r>
            <a:r>
              <a:rPr lang="ru-RU" sz="1600" dirty="0" smtClean="0">
                <a:solidFill>
                  <a:schemeClr val="bg1"/>
                </a:solidFill>
              </a:rPr>
              <a:t>увидеть</a:t>
            </a:r>
            <a:r>
              <a:rPr lang="ru-RU" sz="1600" dirty="0">
                <a:solidFill>
                  <a:schemeClr val="bg1"/>
                </a:solidFill>
              </a:rPr>
              <a:t>, что десять </a:t>
            </a:r>
            <a:r>
              <a:rPr lang="ru-RU" sz="1600" dirty="0" smtClean="0">
                <a:solidFill>
                  <a:schemeClr val="bg1"/>
                </a:solidFill>
              </a:rPr>
              <a:t>карточек в </a:t>
            </a:r>
            <a:r>
              <a:rPr lang="ru-RU" sz="1600" dirty="0">
                <a:solidFill>
                  <a:schemeClr val="bg1"/>
                </a:solidFill>
              </a:rPr>
              <a:t>итоге завершили анализ по состоянию на конец 9-го дня.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6838" y="1896783"/>
            <a:ext cx="72007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Каждая команда является компанией-разработчиком программного обеспечения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Ваша компания создает веб-приложение с моделью дохода на основе подписки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Чем больше подписчиков вы привлечете, тем больше денег вы сделаете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Ваша цель </a:t>
            </a:r>
            <a:r>
              <a:rPr lang="ru-RU" sz="2800" dirty="0" smtClean="0">
                <a:solidFill>
                  <a:schemeClr val="bg1"/>
                </a:solidFill>
              </a:rPr>
              <a:t>– уточните у </a:t>
            </a:r>
            <a:r>
              <a:rPr lang="ru-RU" sz="2800" dirty="0" err="1" smtClean="0">
                <a:solidFill>
                  <a:schemeClr val="bg1"/>
                </a:solidFill>
              </a:rPr>
              <a:t>фасилитатора</a:t>
            </a:r>
            <a:endParaRPr lang="en-NZ" sz="2800" dirty="0" smtClean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3888" y="685802"/>
            <a:ext cx="7886700" cy="573577"/>
          </a:xfrm>
        </p:spPr>
        <p:txBody>
          <a:bodyPr/>
          <a:lstStyle/>
          <a:p>
            <a:r>
              <a:rPr lang="ru-RU" dirty="0" smtClean="0"/>
              <a:t>Предыстория и цель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08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72" y="444436"/>
            <a:ext cx="4637426" cy="59802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486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Строим CFD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72514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Есть пять </a:t>
            </a:r>
            <a:r>
              <a:rPr lang="ru-RU" sz="1600" dirty="0" smtClean="0">
                <a:solidFill>
                  <a:schemeClr val="bg1"/>
                </a:solidFill>
              </a:rPr>
              <a:t>карточек между </a:t>
            </a:r>
            <a:r>
              <a:rPr lang="ru-RU" sz="1600" dirty="0">
                <a:solidFill>
                  <a:schemeClr val="bg1"/>
                </a:solidFill>
              </a:rPr>
              <a:t>фиолетовой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красной </a:t>
            </a:r>
            <a:r>
              <a:rPr lang="ru-RU" sz="1600" dirty="0" smtClean="0">
                <a:solidFill>
                  <a:schemeClr val="bg1"/>
                </a:solidFill>
              </a:rPr>
              <a:t>линиями </a:t>
            </a:r>
            <a:r>
              <a:rPr lang="ru-RU" sz="1600" dirty="0">
                <a:solidFill>
                  <a:schemeClr val="bg1"/>
                </a:solidFill>
              </a:rPr>
              <a:t>на доске ...</a:t>
            </a:r>
          </a:p>
        </p:txBody>
      </p:sp>
      <p:sp>
        <p:nvSpPr>
          <p:cNvPr id="17" name="Bent Arrow 16"/>
          <p:cNvSpPr/>
          <p:nvPr/>
        </p:nvSpPr>
        <p:spPr>
          <a:xfrm rot="16200000" flipH="1">
            <a:off x="-180527" y="948789"/>
            <a:ext cx="792088" cy="648072"/>
          </a:xfrm>
          <a:prstGeom prst="ben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0867" y="607831"/>
            <a:ext cx="2088232" cy="720080"/>
          </a:xfrm>
          <a:prstGeom prst="roundRect">
            <a:avLst/>
          </a:prstGeom>
          <a:solidFill>
            <a:srgbClr val="7030A0"/>
          </a:solidFill>
          <a:ln w="762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Purple line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Соедините фиолетовые точки фиолетовой </a:t>
            </a:r>
            <a:r>
              <a:rPr lang="ru-RU" sz="1600" dirty="0">
                <a:solidFill>
                  <a:schemeClr val="bg1"/>
                </a:solidFill>
              </a:rPr>
              <a:t>линией.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80" y="492087"/>
            <a:ext cx="81587" cy="3833391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3284" y="3882757"/>
            <a:ext cx="1738279" cy="482347"/>
            <a:chOff x="4101713" y="3869492"/>
            <a:chExt cx="1738279" cy="482347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713" y="3938607"/>
              <a:ext cx="1738279" cy="288032"/>
              <a:chOff x="6613771" y="4157524"/>
              <a:chExt cx="1738279" cy="2880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13771" y="4157524"/>
                <a:ext cx="45719" cy="28803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06331" y="4157524"/>
                <a:ext cx="45719" cy="28803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6955220" y="3982949"/>
                <a:ext cx="49134" cy="64059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60367" y="3978433"/>
                <a:ext cx="45719" cy="64620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62840" y="3869492"/>
              <a:ext cx="216024" cy="48234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0000" lnSpcReduction="20000"/>
            </a:bodyPr>
            <a:lstStyle/>
            <a:p>
              <a:pPr algn="ctr"/>
              <a:r>
                <a:rPr lang="en-GB" sz="4400" dirty="0" smtClean="0">
                  <a:solidFill>
                    <a:srgbClr val="7030A0"/>
                  </a:solidFill>
                </a:rPr>
                <a:t>5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504" y="5170985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...поэтому </a:t>
            </a:r>
            <a:r>
              <a:rPr lang="ru-RU" sz="1600" dirty="0">
                <a:solidFill>
                  <a:schemeClr val="bg1"/>
                </a:solidFill>
              </a:rPr>
              <a:t>мы </a:t>
            </a:r>
            <a:r>
              <a:rPr lang="ru-RU" sz="1600" dirty="0" smtClean="0">
                <a:solidFill>
                  <a:schemeClr val="bg1"/>
                </a:solidFill>
              </a:rPr>
              <a:t>отсчитываем 5 клеток от </a:t>
            </a:r>
            <a:r>
              <a:rPr lang="ru-RU" sz="1600" dirty="0">
                <a:solidFill>
                  <a:schemeClr val="bg1"/>
                </a:solidFill>
              </a:rPr>
              <a:t>красной точки до </a:t>
            </a:r>
            <a:r>
              <a:rPr lang="ru-RU" sz="1600" dirty="0" smtClean="0">
                <a:solidFill>
                  <a:schemeClr val="bg1"/>
                </a:solidFill>
              </a:rPr>
              <a:t>точки </a:t>
            </a:r>
            <a:r>
              <a:rPr lang="ru-RU" sz="1600" dirty="0">
                <a:solidFill>
                  <a:schemeClr val="bg1"/>
                </a:solidFill>
              </a:rPr>
              <a:t>на CFD.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5400000" flipH="1" flipV="1">
            <a:off x="1777976" y="3871368"/>
            <a:ext cx="792088" cy="64807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95736" y="3964838"/>
            <a:ext cx="2088232" cy="720080"/>
          </a:xfrm>
          <a:prstGeom prst="roundRect">
            <a:avLst/>
          </a:prstGeom>
          <a:solidFill>
            <a:srgbClr val="FF0000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Red line</a:t>
            </a:r>
            <a:endParaRPr lang="en-GB" sz="3200" dirty="0"/>
          </a:p>
        </p:txBody>
      </p:sp>
      <p:sp>
        <p:nvSpPr>
          <p:cNvPr id="31" name="Rectangle 30"/>
          <p:cNvSpPr/>
          <p:nvPr/>
        </p:nvSpPr>
        <p:spPr>
          <a:xfrm>
            <a:off x="1973142" y="498926"/>
            <a:ext cx="81587" cy="38333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Up Arrow 1"/>
          <p:cNvSpPr/>
          <p:nvPr/>
        </p:nvSpPr>
        <p:spPr>
          <a:xfrm>
            <a:off x="8748464" y="3922119"/>
            <a:ext cx="315142" cy="514994"/>
          </a:xfrm>
          <a:prstGeom prst="upArrow">
            <a:avLst>
              <a:gd name="adj1" fmla="val 50000"/>
              <a:gd name="adj2" fmla="val 4069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5</a:t>
            </a:r>
            <a:endParaRPr lang="en-GB" sz="1400" dirty="0"/>
          </a:p>
        </p:txBody>
      </p:sp>
      <p:sp>
        <p:nvSpPr>
          <p:cNvPr id="33" name="Oval 32"/>
          <p:cNvSpPr/>
          <p:nvPr/>
        </p:nvSpPr>
        <p:spPr>
          <a:xfrm>
            <a:off x="8727624" y="5141119"/>
            <a:ext cx="99670" cy="10415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539163" y="5198269"/>
            <a:ext cx="235743" cy="3238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3" idx="3"/>
          </p:cNvCxnSpPr>
          <p:nvPr/>
        </p:nvCxnSpPr>
        <p:spPr>
          <a:xfrm flipV="1">
            <a:off x="8539162" y="5230018"/>
            <a:ext cx="203058" cy="179018"/>
          </a:xfrm>
          <a:prstGeom prst="line">
            <a:avLst/>
          </a:prstGeom>
          <a:ln w="381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725071" y="4824722"/>
            <a:ext cx="99670" cy="104152"/>
          </a:xfrm>
          <a:prstGeom prst="ellips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8541543" y="4879181"/>
            <a:ext cx="230982" cy="98849"/>
          </a:xfrm>
          <a:prstGeom prst="line">
            <a:avLst/>
          </a:prstGeom>
          <a:ln w="38100" cap="rnd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721733" y="4395866"/>
            <a:ext cx="99670" cy="10415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8539162" y="4450593"/>
            <a:ext cx="230982" cy="9884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4" y="6137051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Из CFD мы можем </a:t>
            </a:r>
            <a:r>
              <a:rPr lang="ru-RU" sz="1600" dirty="0" smtClean="0">
                <a:solidFill>
                  <a:schemeClr val="bg1"/>
                </a:solidFill>
              </a:rPr>
              <a:t>увидеть</a:t>
            </a:r>
            <a:r>
              <a:rPr lang="ru-RU" sz="1600" dirty="0">
                <a:solidFill>
                  <a:schemeClr val="bg1"/>
                </a:solidFill>
              </a:rPr>
              <a:t>, что пятнадцать </a:t>
            </a:r>
            <a:r>
              <a:rPr lang="ru-RU" sz="1600" dirty="0" smtClean="0">
                <a:solidFill>
                  <a:schemeClr val="bg1"/>
                </a:solidFill>
              </a:rPr>
              <a:t>карточек были вытянуты на доску по </a:t>
            </a:r>
            <a:r>
              <a:rPr lang="ru-RU" sz="1600" dirty="0">
                <a:solidFill>
                  <a:schemeClr val="bg1"/>
                </a:solidFill>
              </a:rPr>
              <a:t>состоянию на конец 9-го дня.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721733" y="3853912"/>
            <a:ext cx="99670" cy="104152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539162" y="3908640"/>
            <a:ext cx="230982" cy="423677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" grpId="0" animBg="1"/>
      <p:bldP spid="18" grpId="0"/>
      <p:bldP spid="19" grpId="0" animBg="1"/>
      <p:bldP spid="19" grpId="1" animBg="1"/>
      <p:bldP spid="30" grpId="0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2" grpId="0" animBg="1"/>
      <p:bldP spid="41" grpId="0"/>
      <p:bldP spid="4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79370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</a:rPr>
              <a:t>Полные инструкции приведены на обратной стороне CFD.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4371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</a:rPr>
              <a:t>Но не стесняйтесь спрашивать.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304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bg1"/>
                </a:solidFill>
              </a:rPr>
              <a:t>Построение контрольной </a:t>
            </a:r>
            <a:r>
              <a:rPr lang="ru-RU" dirty="0">
                <a:solidFill>
                  <a:schemeClr val="bg1"/>
                </a:solidFill>
              </a:rPr>
              <a:t>диаграммы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5682734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Используйте </a:t>
            </a:r>
            <a:r>
              <a:rPr lang="ru-RU" sz="1600" dirty="0" smtClean="0">
                <a:solidFill>
                  <a:schemeClr val="bg1"/>
                </a:solidFill>
              </a:rPr>
              <a:t>фломастер того же цвета</a:t>
            </a:r>
            <a:r>
              <a:rPr lang="ru-RU" sz="1600" dirty="0">
                <a:solidFill>
                  <a:schemeClr val="bg1"/>
                </a:solidFill>
              </a:rPr>
              <a:t>, что и билет.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</a:t>
            </a:r>
            <a:r>
              <a:rPr lang="ru-RU" sz="1600" dirty="0" smtClean="0">
                <a:solidFill>
                  <a:schemeClr val="bg1"/>
                </a:solidFill>
              </a:rPr>
              <a:t>каждой поставленной карточки отмечается по оси </a:t>
            </a:r>
            <a:r>
              <a:rPr lang="en-US" sz="1600" dirty="0" smtClean="0">
                <a:solidFill>
                  <a:schemeClr val="bg1"/>
                </a:solidFill>
              </a:rPr>
              <a:t>Y </a:t>
            </a:r>
            <a:r>
              <a:rPr lang="ru-RU" sz="1600" dirty="0" smtClean="0">
                <a:solidFill>
                  <a:schemeClr val="bg1"/>
                </a:solidFill>
              </a:rPr>
              <a:t>контрольной диаграммы.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Для каждой карточки своя вертикальная линия.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4" y="6137051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</a:t>
            </a:r>
            <a:r>
              <a:rPr lang="ru-RU" sz="1600" dirty="0" smtClean="0">
                <a:solidFill>
                  <a:schemeClr val="bg1"/>
                </a:solidFill>
              </a:rPr>
              <a:t>первой поставленной карточки </a:t>
            </a:r>
            <a:r>
              <a:rPr lang="ru-RU" sz="1600" dirty="0">
                <a:solidFill>
                  <a:schemeClr val="bg1"/>
                </a:solidFill>
              </a:rPr>
              <a:t>S1 равно 8, поэтому мы </a:t>
            </a:r>
            <a:r>
              <a:rPr lang="ru-RU" sz="1600" dirty="0" smtClean="0">
                <a:solidFill>
                  <a:schemeClr val="bg1"/>
                </a:solidFill>
              </a:rPr>
              <a:t>отмечаем </a:t>
            </a:r>
            <a:r>
              <a:rPr lang="ru-RU" sz="1600" dirty="0">
                <a:solidFill>
                  <a:schemeClr val="bg1"/>
                </a:solidFill>
              </a:rPr>
              <a:t>8 </a:t>
            </a:r>
            <a:r>
              <a:rPr lang="ru-RU" sz="1600" dirty="0" smtClean="0">
                <a:solidFill>
                  <a:schemeClr val="bg1"/>
                </a:solidFill>
              </a:rPr>
              <a:t>клеток на </a:t>
            </a:r>
            <a:r>
              <a:rPr lang="ru-RU" sz="1600" dirty="0">
                <a:solidFill>
                  <a:schemeClr val="bg1"/>
                </a:solidFill>
              </a:rPr>
              <a:t>первой вертикальной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73" y="440457"/>
            <a:ext cx="5948121" cy="461248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79919" y="587694"/>
            <a:ext cx="81587" cy="3833391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448119" y="3117924"/>
            <a:ext cx="152330" cy="144016"/>
            <a:chOff x="3433981" y="3117924"/>
            <a:chExt cx="152330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1355907" y="2083974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6" name="Straight Arrow Connector 45"/>
          <p:cNvCxnSpPr>
            <a:stCxn id="45" idx="5"/>
          </p:cNvCxnSpPr>
          <p:nvPr/>
        </p:nvCxnSpPr>
        <p:spPr>
          <a:xfrm>
            <a:off x="1613981" y="2350737"/>
            <a:ext cx="1805891" cy="767187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41" grpId="0"/>
      <p:bldP spid="38" grpId="0" animBg="1"/>
      <p:bldP spid="38" grpId="1" animBg="1"/>
      <p:bldP spid="4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304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Построение контрольной диаграммы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579655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</a:t>
            </a:r>
            <a:r>
              <a:rPr lang="ru-RU" sz="1600" dirty="0" smtClean="0">
                <a:solidFill>
                  <a:schemeClr val="bg1"/>
                </a:solidFill>
              </a:rPr>
              <a:t>третьей поставленной карточки </a:t>
            </a:r>
            <a:r>
              <a:rPr lang="ru-RU" sz="1600" dirty="0">
                <a:solidFill>
                  <a:schemeClr val="bg1"/>
                </a:solidFill>
              </a:rPr>
              <a:t>S4 также равно 8, поэтому мы </a:t>
            </a:r>
            <a:r>
              <a:rPr lang="ru-RU" sz="1600" dirty="0" smtClean="0">
                <a:solidFill>
                  <a:schemeClr val="bg1"/>
                </a:solidFill>
              </a:rPr>
              <a:t>отмечаем 8 клеток </a:t>
            </a:r>
            <a:r>
              <a:rPr lang="ru-RU" sz="1600" dirty="0">
                <a:solidFill>
                  <a:schemeClr val="bg1"/>
                </a:solidFill>
              </a:rPr>
              <a:t>на третьей вертикальной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71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</a:t>
            </a:r>
            <a:r>
              <a:rPr lang="ru-RU" sz="1600" dirty="0" smtClean="0">
                <a:solidFill>
                  <a:schemeClr val="bg1"/>
                </a:solidFill>
              </a:rPr>
              <a:t>второй поставленной карточки </a:t>
            </a:r>
            <a:r>
              <a:rPr lang="ru-RU" sz="1600" dirty="0">
                <a:solidFill>
                  <a:schemeClr val="bg1"/>
                </a:solidFill>
              </a:rPr>
              <a:t>S2 также равно 8, поэтому мы </a:t>
            </a:r>
            <a:r>
              <a:rPr lang="ru-RU" sz="1600" dirty="0" smtClean="0">
                <a:solidFill>
                  <a:schemeClr val="bg1"/>
                </a:solidFill>
              </a:rPr>
              <a:t>отмечаем </a:t>
            </a:r>
            <a:r>
              <a:rPr lang="ru-RU" sz="1600" dirty="0">
                <a:solidFill>
                  <a:schemeClr val="bg1"/>
                </a:solidFill>
              </a:rPr>
              <a:t>8 </a:t>
            </a:r>
            <a:r>
              <a:rPr lang="ru-RU" sz="1600" dirty="0" smtClean="0">
                <a:solidFill>
                  <a:schemeClr val="bg1"/>
                </a:solidFill>
              </a:rPr>
              <a:t>клеток на </a:t>
            </a:r>
            <a:r>
              <a:rPr lang="ru-RU" sz="1600" dirty="0">
                <a:solidFill>
                  <a:schemeClr val="bg1"/>
                </a:solidFill>
              </a:rPr>
              <a:t>второй вертикальной линии.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0" y="437942"/>
            <a:ext cx="5948121" cy="461248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622523" y="598626"/>
            <a:ext cx="81587" cy="3833391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448119" y="3117924"/>
            <a:ext cx="152330" cy="144016"/>
            <a:chOff x="3433981" y="3117924"/>
            <a:chExt cx="152330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1355907" y="2684420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6" name="Straight Arrow Connector 45"/>
          <p:cNvCxnSpPr>
            <a:stCxn id="45" idx="6"/>
          </p:cNvCxnSpPr>
          <p:nvPr/>
        </p:nvCxnSpPr>
        <p:spPr>
          <a:xfrm>
            <a:off x="1658260" y="2840686"/>
            <a:ext cx="1942261" cy="345128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600520" y="3113806"/>
            <a:ext cx="152330" cy="144016"/>
            <a:chOff x="3433981" y="3117924"/>
            <a:chExt cx="152330" cy="1440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1381703" y="3250050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0" name="Straight Arrow Connector 19"/>
          <p:cNvCxnSpPr>
            <a:stCxn id="19" idx="6"/>
          </p:cNvCxnSpPr>
          <p:nvPr/>
        </p:nvCxnSpPr>
        <p:spPr>
          <a:xfrm flipV="1">
            <a:off x="1684056" y="3189932"/>
            <a:ext cx="2121166" cy="216384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735525" y="3113177"/>
            <a:ext cx="152330" cy="144016"/>
            <a:chOff x="3433981" y="3117924"/>
            <a:chExt cx="152330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764429" y="597219"/>
            <a:ext cx="81587" cy="3833391"/>
          </a:xfrm>
          <a:prstGeom prst="rect">
            <a:avLst/>
          </a:prstGeom>
          <a:solidFill>
            <a:srgbClr val="9E4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6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6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8" grpId="0" animBg="1"/>
      <p:bldP spid="38" grpId="1" animBg="1"/>
      <p:bldP spid="45" grpId="0" animBg="1"/>
      <p:bldP spid="45" grpId="1" animBg="1"/>
      <p:bldP spid="19" grpId="0" animBg="1"/>
      <p:bldP spid="24" grpId="0" animBg="1"/>
      <p:bldP spid="24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304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Построение контрольной диаграммы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71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Запишите день </a:t>
            </a:r>
            <a:r>
              <a:rPr lang="ru-RU" sz="1600" dirty="0" smtClean="0">
                <a:solidFill>
                  <a:schemeClr val="bg1"/>
                </a:solidFill>
              </a:rPr>
              <a:t>поставки </a:t>
            </a:r>
            <a:r>
              <a:rPr lang="ru-RU" sz="1600" dirty="0">
                <a:solidFill>
                  <a:schemeClr val="bg1"/>
                </a:solidFill>
              </a:rPr>
              <a:t>(9) внизу диаграммы под точками данных.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0" y="437942"/>
            <a:ext cx="5948121" cy="4612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48119" y="3117924"/>
            <a:ext cx="152330" cy="144016"/>
            <a:chOff x="3433981" y="3117924"/>
            <a:chExt cx="152330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00520" y="3113806"/>
            <a:ext cx="152330" cy="144016"/>
            <a:chOff x="3433981" y="3117924"/>
            <a:chExt cx="152330" cy="1440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735525" y="3113177"/>
            <a:ext cx="152330" cy="144016"/>
            <a:chOff x="3433981" y="3117924"/>
            <a:chExt cx="152330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497942" y="4350597"/>
            <a:ext cx="357485" cy="82423"/>
            <a:chOff x="3494435" y="4391809"/>
            <a:chExt cx="357485" cy="8242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494435" y="4397474"/>
              <a:ext cx="0" cy="7200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51920" y="4391809"/>
              <a:ext cx="0" cy="7200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494436" y="4469482"/>
              <a:ext cx="357484" cy="47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59" y="4463817"/>
            <a:ext cx="107249" cy="2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793702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</a:rPr>
              <a:t>Полные инструкции приведены на обратной стороне контрольной диаграммы.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304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bg1"/>
                </a:solidFill>
              </a:rPr>
              <a:t>Построение графика </a:t>
            </a:r>
            <a:r>
              <a:rPr lang="ru-RU" dirty="0">
                <a:solidFill>
                  <a:schemeClr val="bg1"/>
                </a:solidFill>
              </a:rPr>
              <a:t>распределения времени выполнения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5949280"/>
            <a:ext cx="81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Используйте </a:t>
            </a:r>
            <a:r>
              <a:rPr lang="ru-RU" sz="1600" dirty="0" smtClean="0">
                <a:solidFill>
                  <a:schemeClr val="bg1"/>
                </a:solidFill>
              </a:rPr>
              <a:t>фломастер того же цвета, </a:t>
            </a:r>
            <a:r>
              <a:rPr lang="ru-RU" sz="1600" dirty="0">
                <a:solidFill>
                  <a:schemeClr val="bg1"/>
                </a:solidFill>
              </a:rPr>
              <a:t>что и билет.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На этой диаграмме вертикальные линии различны, они представляют собой </a:t>
            </a:r>
            <a:r>
              <a:rPr lang="ru-RU" sz="1600" dirty="0" err="1">
                <a:solidFill>
                  <a:schemeClr val="bg1"/>
                </a:solidFill>
              </a:rPr>
              <a:t>Lead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Times</a:t>
            </a:r>
            <a:r>
              <a:rPr lang="ru-RU" sz="1600" dirty="0" smtClean="0">
                <a:solidFill>
                  <a:schemeClr val="bg1"/>
                </a:solidFill>
              </a:rPr>
              <a:t> (время производства), </a:t>
            </a:r>
            <a:r>
              <a:rPr lang="ru-RU" sz="1600" dirty="0">
                <a:solidFill>
                  <a:schemeClr val="bg1"/>
                </a:solidFill>
              </a:rPr>
              <a:t>а </a:t>
            </a:r>
            <a:r>
              <a:rPr lang="ru-RU" sz="1600" dirty="0" smtClean="0">
                <a:solidFill>
                  <a:schemeClr val="bg1"/>
                </a:solidFill>
              </a:rPr>
              <a:t>не карточки. </a:t>
            </a:r>
            <a:r>
              <a:rPr lang="ru-RU" sz="1600" dirty="0">
                <a:solidFill>
                  <a:schemeClr val="bg1"/>
                </a:solidFill>
              </a:rPr>
              <a:t>Для </a:t>
            </a:r>
            <a:r>
              <a:rPr lang="ru-RU" sz="1600" dirty="0" smtClean="0">
                <a:solidFill>
                  <a:schemeClr val="bg1"/>
                </a:solidFill>
              </a:rPr>
              <a:t>каждой развернутой карточки </a:t>
            </a:r>
            <a:r>
              <a:rPr lang="ru-RU" sz="1600" dirty="0">
                <a:solidFill>
                  <a:schemeClr val="bg1"/>
                </a:solidFill>
              </a:rPr>
              <a:t>добавьте галочку в таблицу времени выполнения на диаграмме.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4" y="6237312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</a:t>
            </a:r>
            <a:r>
              <a:rPr lang="ru-RU" sz="1600" dirty="0" smtClean="0">
                <a:solidFill>
                  <a:schemeClr val="bg1"/>
                </a:solidFill>
              </a:rPr>
              <a:t>первой поставленной карточки </a:t>
            </a:r>
            <a:r>
              <a:rPr lang="ru-RU" sz="1600" dirty="0">
                <a:solidFill>
                  <a:schemeClr val="bg1"/>
                </a:solidFill>
              </a:rPr>
              <a:t>S1 равно 8, поэтому установите первую галочку в 8 на диаграмме.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73" y="440457"/>
            <a:ext cx="5948121" cy="4612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2040" y="4149080"/>
            <a:ext cx="152330" cy="144016"/>
            <a:chOff x="3433981" y="3117924"/>
            <a:chExt cx="152330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1355907" y="2083974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6" name="Straight Arrow Connector 45"/>
          <p:cNvCxnSpPr>
            <a:stCxn id="45" idx="5"/>
          </p:cNvCxnSpPr>
          <p:nvPr/>
        </p:nvCxnSpPr>
        <p:spPr>
          <a:xfrm>
            <a:off x="1613981" y="2350737"/>
            <a:ext cx="3246051" cy="1798343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41" grpId="0"/>
      <p:bldP spid="4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304" y="440457"/>
            <a:ext cx="9144000" cy="4023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Построение графика распределения времени выполнения в конце 9-го дня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5754742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для S4 также равно 8, поэтому поставьте третью галочку в 8 на диаграмме.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170985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Время выполнения для S2 также равно 8, поэтому поставьте вторую галочку в 8 на диаграмме.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73" y="440457"/>
            <a:ext cx="5948121" cy="4612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2040" y="4149080"/>
            <a:ext cx="152330" cy="144016"/>
            <a:chOff x="3433981" y="3117924"/>
            <a:chExt cx="152330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1355907" y="2684420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46" name="Straight Arrow Connector 45"/>
          <p:cNvCxnSpPr>
            <a:stCxn id="45" idx="6"/>
          </p:cNvCxnSpPr>
          <p:nvPr/>
        </p:nvCxnSpPr>
        <p:spPr>
          <a:xfrm>
            <a:off x="1658260" y="2840686"/>
            <a:ext cx="3201772" cy="1197522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916800" y="3966200"/>
            <a:ext cx="152330" cy="144016"/>
            <a:chOff x="3433981" y="3117924"/>
            <a:chExt cx="152330" cy="14401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1378767" y="3248300"/>
            <a:ext cx="302353" cy="312532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>
            <a:solidFill>
              <a:srgbClr val="9E48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4" name="Straight Arrow Connector 23"/>
          <p:cNvCxnSpPr>
            <a:stCxn id="23" idx="6"/>
          </p:cNvCxnSpPr>
          <p:nvPr/>
        </p:nvCxnSpPr>
        <p:spPr>
          <a:xfrm>
            <a:off x="1681120" y="3404566"/>
            <a:ext cx="3178912" cy="443142"/>
          </a:xfrm>
          <a:prstGeom prst="straightConnector1">
            <a:avLst/>
          </a:prstGeom>
          <a:ln w="57150">
            <a:solidFill>
              <a:srgbClr val="9E48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16800" y="3775700"/>
            <a:ext cx="152330" cy="144016"/>
            <a:chOff x="3433981" y="3117924"/>
            <a:chExt cx="152330" cy="14401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433982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433981" y="3117924"/>
              <a:ext cx="152329" cy="144016"/>
            </a:xfrm>
            <a:prstGeom prst="line">
              <a:avLst/>
            </a:prstGeom>
            <a:ln w="57150" cap="rnd">
              <a:solidFill>
                <a:srgbClr val="9E4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8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45" grpId="0" animBg="1"/>
      <p:bldP spid="45" grpId="1" animBg="1"/>
      <p:bldP spid="2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793702"/>
            <a:ext cx="561662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>
                <a:solidFill>
                  <a:schemeClr val="bg1"/>
                </a:solidFill>
              </a:rPr>
              <a:t>Полные инструкции приведены на обратной стороне графика распределения времени выполнения.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-7156176"/>
            <a:ext cx="15280481" cy="11801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1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752"/>
            <a:ext cx="7886700" cy="573577"/>
          </a:xfrm>
        </p:spPr>
        <p:txBody>
          <a:bodyPr/>
          <a:lstStyle/>
          <a:p>
            <a:r>
              <a:rPr lang="ru-RU" dirty="0"/>
              <a:t>Шаг 5: Конец дня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331640" y="2564904"/>
            <a:ext cx="6624736" cy="1571084"/>
          </a:xfrm>
          <a:prstGeom prst="roundRect">
            <a:avLst/>
          </a:prstGeom>
          <a:solidFill>
            <a:srgbClr val="FFC000">
              <a:alpha val="12000"/>
            </a:srgb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6838" y="1340768"/>
            <a:ext cx="72007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Вы увеличиваете возможности своего приложения, развертывая новые функции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Новые функции привлекают новых подписчиков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Ваша компания имеет трехдневный цикл выставления счетов: вы подписываете своих подписчиков в конце каждого </a:t>
            </a:r>
            <a:r>
              <a:rPr lang="ru-RU" sz="2800" dirty="0" err="1">
                <a:solidFill>
                  <a:schemeClr val="bg1"/>
                </a:solidFill>
              </a:rPr>
              <a:t>биллингового</a:t>
            </a:r>
            <a:r>
              <a:rPr lang="ru-RU" sz="2800" dirty="0">
                <a:solidFill>
                  <a:schemeClr val="bg1"/>
                </a:solidFill>
              </a:rPr>
              <a:t> цикла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Чтобы </a:t>
            </a:r>
            <a:r>
              <a:rPr lang="ru-RU" sz="2800" dirty="0" smtClean="0">
                <a:solidFill>
                  <a:schemeClr val="bg1"/>
                </a:solidFill>
              </a:rPr>
              <a:t>ускорить погружение в игровой процесс, </a:t>
            </a:r>
            <a:r>
              <a:rPr lang="ru-RU" sz="2800" dirty="0">
                <a:solidFill>
                  <a:schemeClr val="bg1"/>
                </a:solidFill>
              </a:rPr>
              <a:t>мы начинаем игру на 9-й день уже </a:t>
            </a:r>
            <a:r>
              <a:rPr lang="ru-RU" sz="2800" dirty="0" smtClean="0">
                <a:solidFill>
                  <a:schemeClr val="bg1"/>
                </a:solidFill>
              </a:rPr>
              <a:t>идущего проекта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3888" y="685793"/>
            <a:ext cx="7886700" cy="573577"/>
          </a:xfrm>
        </p:spPr>
        <p:txBody>
          <a:bodyPr/>
          <a:lstStyle/>
          <a:p>
            <a:r>
              <a:rPr lang="ru-RU" dirty="0"/>
              <a:t>Предыстория и цель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3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420888"/>
            <a:ext cx="56166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Финансовый аналитик: отметьте день 9 как </a:t>
            </a:r>
            <a:r>
              <a:rPr lang="ru-RU" sz="2400" dirty="0" smtClean="0">
                <a:solidFill>
                  <a:schemeClr val="bg1"/>
                </a:solidFill>
              </a:rPr>
              <a:t>завершенный в финансовой сводке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PM: Возьмите </a:t>
            </a:r>
            <a:r>
              <a:rPr lang="ru-RU" sz="2400" dirty="0" smtClean="0">
                <a:solidFill>
                  <a:schemeClr val="bg1"/>
                </a:solidFill>
              </a:rPr>
              <a:t>карточку </a:t>
            </a:r>
            <a:r>
              <a:rPr lang="ru-RU" sz="2400" dirty="0">
                <a:solidFill>
                  <a:schemeClr val="bg1"/>
                </a:solidFill>
              </a:rPr>
              <a:t>событий за 9 день и прочитайте вслух.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732727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забудьте ознакомиться с FAQ на том же листе, что и руководство по ежедневным шагам, если у вас </a:t>
            </a:r>
            <a:r>
              <a:rPr lang="ru-RU" sz="2400" dirty="0" smtClean="0">
                <a:solidFill>
                  <a:schemeClr val="bg1"/>
                </a:solidFill>
              </a:rPr>
              <a:t>будут вопросы во </a:t>
            </a:r>
            <a:r>
              <a:rPr lang="ru-RU" sz="2400" dirty="0">
                <a:solidFill>
                  <a:schemeClr val="bg1"/>
                </a:solidFill>
              </a:rPr>
              <a:t>время игры.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76672"/>
            <a:ext cx="7886700" cy="573577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Дополнительно</a:t>
            </a:r>
            <a:r>
              <a:rPr lang="en-NZ" sz="3200" dirty="0" smtClean="0"/>
              <a:t>: </a:t>
            </a:r>
            <a:r>
              <a:rPr lang="ru-RU" sz="3200" dirty="0" smtClean="0"/>
              <a:t>Бонус</a:t>
            </a:r>
            <a:endParaRPr lang="en-NZ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11356" y="2420888"/>
            <a:ext cx="5324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Первая </a:t>
            </a:r>
            <a:r>
              <a:rPr lang="ru-RU" sz="2000" dirty="0" smtClean="0">
                <a:solidFill>
                  <a:schemeClr val="bg1"/>
                </a:solidFill>
              </a:rPr>
              <a:t>финишировавшая команда получит </a:t>
            </a:r>
            <a:r>
              <a:rPr lang="ru-RU" sz="2000" dirty="0">
                <a:solidFill>
                  <a:schemeClr val="bg1"/>
                </a:solidFill>
              </a:rPr>
              <a:t>денежный приз в размере $ 4000.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bg1"/>
                </a:solidFill>
              </a:rPr>
              <a:t>Игра заканчивается, когда завершится День 24, включая все графики и Финансовую сводку.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C:\Users\russell\AppData\Local\Microsoft\Windows\Temporary Internet Files\Content.IE5\PY08M9UR\MC900440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0847"/>
            <a:ext cx="2304052" cy="23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76672"/>
            <a:ext cx="7886700" cy="573577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Конец игры</a:t>
            </a:r>
            <a:endParaRPr lang="en-NZ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467036"/>
            <a:ext cx="395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Начинаем разбор полетов</a:t>
            </a:r>
            <a:endParaRPr lang="en-NZ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C:\Users\russell\AppData\Local\Microsoft\Windows\Temporary Internet Files\Content.IE5\PY08M9UR\MC90043391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154660" cy="31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Победители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Поздравляем победителя </a:t>
            </a:r>
            <a:r>
              <a:rPr lang="ru-RU" sz="1700" dirty="0" smtClean="0">
                <a:solidFill>
                  <a:schemeClr val="tx1"/>
                </a:solidFill>
              </a:rPr>
              <a:t>(но сначала </a:t>
            </a:r>
            <a:r>
              <a:rPr lang="ru-RU" sz="1700" dirty="0">
                <a:solidFill>
                  <a:schemeClr val="tx1"/>
                </a:solidFill>
              </a:rPr>
              <a:t>проверьте свои финансовые показатели!)</a:t>
            </a: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Просмотрите на табло результатов: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есть </a:t>
            </a:r>
            <a:r>
              <a:rPr lang="ru-RU" sz="1700" dirty="0">
                <a:solidFill>
                  <a:schemeClr val="tx1"/>
                </a:solidFill>
              </a:rPr>
              <a:t>ли очевидный момент, когда команда победителей </a:t>
            </a:r>
            <a:r>
              <a:rPr lang="ru-RU" sz="1700" dirty="0" smtClean="0">
                <a:solidFill>
                  <a:schemeClr val="tx1"/>
                </a:solidFill>
              </a:rPr>
              <a:t>вырвалась вперед?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говорят </a:t>
            </a:r>
            <a:r>
              <a:rPr lang="ru-RU" sz="1700" dirty="0">
                <a:solidFill>
                  <a:schemeClr val="tx1"/>
                </a:solidFill>
              </a:rPr>
              <a:t>ли нам </a:t>
            </a:r>
            <a:r>
              <a:rPr lang="ru-RU" sz="1700" dirty="0" smtClean="0">
                <a:solidFill>
                  <a:schemeClr val="tx1"/>
                </a:solidFill>
              </a:rPr>
              <a:t>результаты еще о чем-нибудь?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просмотрите финансовую сводку. </a:t>
            </a:r>
            <a:r>
              <a:rPr lang="ru-RU" sz="1700" dirty="0">
                <a:solidFill>
                  <a:schemeClr val="tx1"/>
                </a:solidFill>
              </a:rPr>
              <a:t>Сколько подписчиков получила каждая команда? Когда они их получили?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Команда-победитель: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какие стратегии, тактика или события, по вашему мнению, способствовали вашей победе?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как </a:t>
            </a:r>
            <a:r>
              <a:rPr lang="ru-RU" sz="1700" dirty="0">
                <a:solidFill>
                  <a:schemeClr val="tx1"/>
                </a:solidFill>
              </a:rPr>
              <a:t>бы вы поступили иначе, если бы вы сыграли </a:t>
            </a:r>
            <a:r>
              <a:rPr lang="ru-RU" sz="1700" dirty="0" smtClean="0">
                <a:solidFill>
                  <a:schemeClr val="tx1"/>
                </a:solidFill>
              </a:rPr>
              <a:t>заново?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Другие команды: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какие факторы способствовали </a:t>
            </a:r>
            <a:r>
              <a:rPr lang="ru-RU" sz="1700" dirty="0" smtClean="0">
                <a:solidFill>
                  <a:schemeClr val="tx1"/>
                </a:solidFill>
              </a:rPr>
              <a:t>вашему проигрышу?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как бы вы поступили иначе, если бы вы сыграли заново</a:t>
            </a:r>
            <a:r>
              <a:rPr lang="ru-RU" sz="1700" dirty="0" smtClean="0">
                <a:solidFill>
                  <a:schemeClr val="tx1"/>
                </a:solidFill>
              </a:rPr>
              <a:t>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500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WIP </a:t>
            </a:r>
            <a:r>
              <a:rPr lang="ru-RU" sz="1700" b="1" dirty="0" smtClean="0">
                <a:solidFill>
                  <a:schemeClr val="tx1"/>
                </a:solidFill>
              </a:rPr>
              <a:t>Лимиты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5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Выпадало ли у вас в течение игры больше очков на кубиках, чем вам нужно было на карточках? Какие были ощущения </a:t>
            </a:r>
            <a:r>
              <a:rPr lang="ru-RU" sz="1700" dirty="0">
                <a:solidFill>
                  <a:schemeClr val="tx1"/>
                </a:solidFill>
              </a:rPr>
              <a:t>и как вы реагировали на </a:t>
            </a:r>
            <a:r>
              <a:rPr lang="ru-RU" sz="1700" dirty="0" smtClean="0">
                <a:solidFill>
                  <a:schemeClr val="tx1"/>
                </a:solidFill>
              </a:rPr>
              <a:t>это?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500"/>
              </a:spcBef>
            </a:pPr>
            <a:r>
              <a:rPr lang="ru-RU" sz="1700" dirty="0">
                <a:solidFill>
                  <a:schemeClr val="tx1"/>
                </a:solidFill>
              </a:rPr>
              <a:t>Какие изменения в </a:t>
            </a:r>
            <a:r>
              <a:rPr lang="ru-RU" sz="1700" dirty="0" smtClean="0">
                <a:solidFill>
                  <a:schemeClr val="tx1"/>
                </a:solidFill>
              </a:rPr>
              <a:t>WIP </a:t>
            </a:r>
            <a:r>
              <a:rPr lang="ru-RU" sz="1700" dirty="0">
                <a:solidFill>
                  <a:schemeClr val="tx1"/>
                </a:solidFill>
              </a:rPr>
              <a:t>лимитах </a:t>
            </a:r>
            <a:r>
              <a:rPr lang="ru-RU" sz="1700" dirty="0" smtClean="0">
                <a:solidFill>
                  <a:schemeClr val="tx1"/>
                </a:solidFill>
              </a:rPr>
              <a:t>вы </a:t>
            </a:r>
            <a:r>
              <a:rPr lang="ru-RU" sz="1700" dirty="0">
                <a:solidFill>
                  <a:schemeClr val="tx1"/>
                </a:solidFill>
              </a:rPr>
              <a:t>сделали и почему? Как вы определили, какие ограничения установить?</a:t>
            </a:r>
          </a:p>
          <a:p>
            <a:pPr>
              <a:spcBef>
                <a:spcPts val="1500"/>
              </a:spcBef>
            </a:pPr>
            <a:r>
              <a:rPr lang="ru-RU" sz="1700" dirty="0">
                <a:solidFill>
                  <a:schemeClr val="tx1"/>
                </a:solidFill>
              </a:rPr>
              <a:t>Чувствовали ли вы напряжение между сокращением WIP </a:t>
            </a:r>
            <a:r>
              <a:rPr lang="ru-RU" sz="1700" dirty="0" smtClean="0">
                <a:solidFill>
                  <a:schemeClr val="tx1"/>
                </a:solidFill>
              </a:rPr>
              <a:t>лимитов и </a:t>
            </a:r>
            <a:r>
              <a:rPr lang="ru-RU" sz="1700" dirty="0">
                <a:solidFill>
                  <a:schemeClr val="tx1"/>
                </a:solidFill>
              </a:rPr>
              <a:t>максимальным </a:t>
            </a:r>
            <a:r>
              <a:rPr lang="ru-RU" sz="1700" dirty="0" smtClean="0">
                <a:solidFill>
                  <a:schemeClr val="tx1"/>
                </a:solidFill>
              </a:rPr>
              <a:t>использованием ресурсов разработчиков? </a:t>
            </a:r>
            <a:r>
              <a:rPr lang="ru-RU" sz="1700" dirty="0">
                <a:solidFill>
                  <a:schemeClr val="tx1"/>
                </a:solidFill>
              </a:rPr>
              <a:t>Если </a:t>
            </a:r>
            <a:r>
              <a:rPr lang="ru-RU" sz="1700" dirty="0" smtClean="0">
                <a:solidFill>
                  <a:schemeClr val="tx1"/>
                </a:solidFill>
              </a:rPr>
              <a:t>так, то: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вы </a:t>
            </a:r>
            <a:r>
              <a:rPr lang="ru-RU" sz="1700" dirty="0">
                <a:solidFill>
                  <a:schemeClr val="tx1"/>
                </a:solidFill>
              </a:rPr>
              <a:t>обсуждали это?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измените ли вы </a:t>
            </a:r>
            <a:r>
              <a:rPr lang="ru-RU" sz="1700" dirty="0" smtClean="0">
                <a:solidFill>
                  <a:schemeClr val="tx1"/>
                </a:solidFill>
              </a:rPr>
              <a:t>WIP лимиты, </a:t>
            </a:r>
            <a:r>
              <a:rPr lang="ru-RU" sz="1700" dirty="0">
                <a:solidFill>
                  <a:schemeClr val="tx1"/>
                </a:solidFill>
              </a:rPr>
              <a:t>если вы </a:t>
            </a:r>
            <a:r>
              <a:rPr lang="ru-RU" sz="1700" dirty="0" smtClean="0">
                <a:solidFill>
                  <a:schemeClr val="tx1"/>
                </a:solidFill>
              </a:rPr>
              <a:t>будете играть</a:t>
            </a:r>
            <a:r>
              <a:rPr lang="ru-RU" sz="1700" dirty="0">
                <a:solidFill>
                  <a:schemeClr val="tx1"/>
                </a:solidFill>
              </a:rPr>
              <a:t> снова</a:t>
            </a:r>
            <a:r>
              <a:rPr lang="ru-RU" sz="1700" dirty="0" smtClean="0">
                <a:solidFill>
                  <a:schemeClr val="tx1"/>
                </a:solidFill>
              </a:rPr>
              <a:t>? </a:t>
            </a:r>
            <a:r>
              <a:rPr lang="ru-RU" sz="1700" dirty="0">
                <a:solidFill>
                  <a:schemeClr val="tx1"/>
                </a:solidFill>
              </a:rPr>
              <a:t>Если да, то как?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WIP </a:t>
            </a:r>
            <a:r>
              <a:rPr lang="ru-RU" sz="1600" dirty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Время производства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Является ли связь между временем выполнения и количеством </a:t>
            </a:r>
            <a:r>
              <a:rPr lang="ru-RU" sz="1700" dirty="0" smtClean="0">
                <a:solidFill>
                  <a:schemeClr val="tx1"/>
                </a:solidFill>
              </a:rPr>
              <a:t>подписчиков реальной </a:t>
            </a:r>
            <a:r>
              <a:rPr lang="ru-RU" sz="1700" dirty="0">
                <a:solidFill>
                  <a:schemeClr val="tx1"/>
                </a:solidFill>
              </a:rPr>
              <a:t>(как описано в формуле на обороте стандартных </a:t>
            </a:r>
            <a:r>
              <a:rPr lang="ru-RU" sz="1700" dirty="0" smtClean="0">
                <a:solidFill>
                  <a:schemeClr val="tx1"/>
                </a:solidFill>
              </a:rPr>
              <a:t>карточек)?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Какими могут быть издержки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ru-RU" sz="1700" dirty="0" smtClean="0">
                <a:solidFill>
                  <a:schemeClr val="tx1"/>
                </a:solidFill>
              </a:rPr>
              <a:t>вызванные </a:t>
            </a:r>
            <a:r>
              <a:rPr lang="ru-RU" sz="1700" dirty="0">
                <a:solidFill>
                  <a:schemeClr val="tx1"/>
                </a:solidFill>
              </a:rPr>
              <a:t>более продолжительным </a:t>
            </a:r>
            <a:r>
              <a:rPr lang="ru-RU" sz="1700" dirty="0" smtClean="0">
                <a:solidFill>
                  <a:schemeClr val="tx1"/>
                </a:solidFill>
              </a:rPr>
              <a:t>сроком производства, который в результате мог бы сократить </a:t>
            </a:r>
            <a:r>
              <a:rPr lang="ru-RU" sz="1700" dirty="0">
                <a:solidFill>
                  <a:schemeClr val="tx1"/>
                </a:solidFill>
              </a:rPr>
              <a:t>количество полученных подписчиков?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Команда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Что вы обсуждали на своих </a:t>
            </a:r>
            <a:r>
              <a:rPr lang="ru-RU" sz="1700" dirty="0" smtClean="0">
                <a:solidFill>
                  <a:schemeClr val="tx1"/>
                </a:solidFill>
              </a:rPr>
              <a:t>ежедневных встречах</a:t>
            </a:r>
            <a:r>
              <a:rPr lang="ru-RU" sz="17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 вы принимали решения, проводили ли вы количественные, объективные оценки? Если да, какие данные вы использовали?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Кто принимал участие в анализе и принятии </a:t>
            </a:r>
            <a:r>
              <a:rPr lang="ru-RU" sz="1700" dirty="0" smtClean="0">
                <a:solidFill>
                  <a:schemeClr val="tx1"/>
                </a:solidFill>
              </a:rPr>
              <a:t>решений: </a:t>
            </a:r>
            <a:r>
              <a:rPr lang="ru-RU" sz="1700" dirty="0">
                <a:solidFill>
                  <a:schemeClr val="tx1"/>
                </a:solidFill>
              </a:rPr>
              <a:t>один человек или </a:t>
            </a:r>
            <a:r>
              <a:rPr lang="ru-RU" sz="1700" dirty="0" smtClean="0">
                <a:solidFill>
                  <a:schemeClr val="tx1"/>
                </a:solidFill>
              </a:rPr>
              <a:t>вся команда? </a:t>
            </a:r>
            <a:r>
              <a:rPr lang="ru-RU" sz="1700" dirty="0">
                <a:solidFill>
                  <a:schemeClr val="tx1"/>
                </a:solidFill>
              </a:rPr>
              <a:t>Насколько хорошо это работало?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Работа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Анализировали ли вы карточки в </a:t>
            </a:r>
            <a:r>
              <a:rPr lang="ru-RU" sz="1700" dirty="0" err="1" smtClean="0">
                <a:solidFill>
                  <a:schemeClr val="tx1"/>
                </a:solidFill>
              </a:rPr>
              <a:t>бэклоге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r>
              <a:rPr lang="ru-RU" sz="1700" dirty="0">
                <a:solidFill>
                  <a:schemeClr val="tx1"/>
                </a:solidFill>
              </a:rPr>
              <a:t>чтобы выбрать, какие </a:t>
            </a:r>
            <a:r>
              <a:rPr lang="ru-RU" sz="1700" dirty="0" smtClean="0">
                <a:solidFill>
                  <a:schemeClr val="tx1"/>
                </a:solidFill>
              </a:rPr>
              <a:t>вытащить? Анализировали </a:t>
            </a:r>
            <a:r>
              <a:rPr lang="ru-RU" sz="1700" dirty="0">
                <a:solidFill>
                  <a:schemeClr val="tx1"/>
                </a:solidFill>
              </a:rPr>
              <a:t>ли вы </a:t>
            </a:r>
            <a:r>
              <a:rPr lang="ru-RU" sz="1700" dirty="0" smtClean="0">
                <a:solidFill>
                  <a:schemeClr val="tx1"/>
                </a:solidFill>
              </a:rPr>
              <a:t>карточки </a:t>
            </a:r>
            <a:r>
              <a:rPr lang="ru-RU" sz="1700" dirty="0">
                <a:solidFill>
                  <a:schemeClr val="tx1"/>
                </a:solidFill>
              </a:rPr>
              <a:t>на доске, чтобы определить их </a:t>
            </a:r>
            <a:r>
              <a:rPr lang="ru-RU" sz="1700" dirty="0" smtClean="0">
                <a:solidFill>
                  <a:schemeClr val="tx1"/>
                </a:solidFill>
              </a:rPr>
              <a:t>приоритеты в столбцах? </a:t>
            </a:r>
            <a:r>
              <a:rPr lang="ru-RU" sz="1700" dirty="0">
                <a:solidFill>
                  <a:schemeClr val="tx1"/>
                </a:solidFill>
              </a:rPr>
              <a:t>Если так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какие факторы вы принимали во внимание при выборе и определении приоритетности </a:t>
            </a:r>
            <a:r>
              <a:rPr lang="ru-RU" sz="1700" dirty="0" smtClean="0">
                <a:solidFill>
                  <a:schemeClr val="tx1"/>
                </a:solidFill>
              </a:rPr>
              <a:t>карточек?</a:t>
            </a:r>
            <a:endParaRPr lang="ru-RU" sz="17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Менялись </a:t>
            </a:r>
            <a:r>
              <a:rPr lang="ru-RU" sz="1700" dirty="0">
                <a:solidFill>
                  <a:schemeClr val="tx1"/>
                </a:solidFill>
              </a:rPr>
              <a:t>ли ваши критерии выбора по мере продвижения игры?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Были ли </a:t>
            </a:r>
            <a:r>
              <a:rPr lang="ru-RU" sz="1700" dirty="0" smtClean="0">
                <a:solidFill>
                  <a:schemeClr val="tx1"/>
                </a:solidFill>
              </a:rPr>
              <a:t>некоторые дни более важными, чем другие </a:t>
            </a:r>
            <a:r>
              <a:rPr lang="ru-RU" sz="1700" dirty="0">
                <a:solidFill>
                  <a:schemeClr val="tx1"/>
                </a:solidFill>
              </a:rPr>
              <a:t>для завершения работы?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Были ли некоторые </a:t>
            </a:r>
            <a:r>
              <a:rPr lang="ru-RU" sz="1700" dirty="0" smtClean="0">
                <a:solidFill>
                  <a:schemeClr val="tx1"/>
                </a:solidFill>
              </a:rPr>
              <a:t>платежные циклы </a:t>
            </a:r>
            <a:r>
              <a:rPr lang="ru-RU" sz="1700" dirty="0">
                <a:solidFill>
                  <a:schemeClr val="tx1"/>
                </a:solidFill>
              </a:rPr>
              <a:t>более важными, чем другие?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9" name="Rounded Rectangle 3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5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764852" y="116632"/>
            <a:ext cx="6199636" cy="6557023"/>
          </a:xfrm>
          <a:prstGeom prst="roundRect">
            <a:avLst>
              <a:gd name="adj" fmla="val 1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>
              <a:spcBef>
                <a:spcPts val="1200"/>
              </a:spcBef>
            </a:pPr>
            <a:r>
              <a:rPr lang="ru-RU" sz="1700" b="1" dirty="0" err="1" smtClean="0">
                <a:solidFill>
                  <a:schemeClr val="tx1"/>
                </a:solidFill>
              </a:rPr>
              <a:t>Блокер</a:t>
            </a:r>
            <a:endParaRPr lang="en-US" sz="17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Сколько времени понадобилось командам для решения </a:t>
            </a:r>
            <a:r>
              <a:rPr lang="ru-RU" sz="1700" dirty="0" err="1" smtClean="0">
                <a:solidFill>
                  <a:schemeClr val="tx1"/>
                </a:solidFill>
              </a:rPr>
              <a:t>блокера</a:t>
            </a:r>
            <a:r>
              <a:rPr lang="ru-RU" sz="1700" dirty="0" smtClean="0">
                <a:solidFill>
                  <a:schemeClr val="tx1"/>
                </a:solidFill>
              </a:rPr>
              <a:t>? Сильно ли отличается время решения </a:t>
            </a:r>
            <a:r>
              <a:rPr lang="ru-RU" sz="1700" dirty="0" err="1" smtClean="0">
                <a:solidFill>
                  <a:schemeClr val="tx1"/>
                </a:solidFill>
              </a:rPr>
              <a:t>блокера</a:t>
            </a:r>
            <a:r>
              <a:rPr lang="ru-RU" sz="1700" dirty="0" smtClean="0">
                <a:solidFill>
                  <a:schemeClr val="tx1"/>
                </a:solidFill>
              </a:rPr>
              <a:t> между </a:t>
            </a:r>
            <a:r>
              <a:rPr lang="ru-RU" sz="1700" dirty="0">
                <a:solidFill>
                  <a:schemeClr val="tx1"/>
                </a:solidFill>
              </a:rPr>
              <a:t>командами?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Что могло </a:t>
            </a:r>
            <a:r>
              <a:rPr lang="ru-RU" sz="1700" dirty="0" smtClean="0">
                <a:solidFill>
                  <a:schemeClr val="tx1"/>
                </a:solidFill>
              </a:rPr>
              <a:t>вызвать изменчивость в </a:t>
            </a:r>
            <a:r>
              <a:rPr lang="ru-RU" sz="1700" dirty="0">
                <a:solidFill>
                  <a:schemeClr val="tx1"/>
                </a:solidFill>
              </a:rPr>
              <a:t>доступности </a:t>
            </a:r>
            <a:r>
              <a:rPr lang="ru-RU" sz="1700" dirty="0" smtClean="0">
                <a:solidFill>
                  <a:schemeClr val="tx1"/>
                </a:solidFill>
              </a:rPr>
              <a:t>Петра? </a:t>
            </a:r>
            <a:r>
              <a:rPr lang="ru-RU" sz="1700" dirty="0">
                <a:solidFill>
                  <a:schemeClr val="tx1"/>
                </a:solidFill>
              </a:rPr>
              <a:t>(</a:t>
            </a:r>
            <a:r>
              <a:rPr lang="ru-RU" sz="1700" dirty="0" smtClean="0">
                <a:solidFill>
                  <a:schemeClr val="tx1"/>
                </a:solidFill>
              </a:rPr>
              <a:t>Розовый кубик обозначал работа Пети)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Может ли эта изменчивость </a:t>
            </a:r>
            <a:r>
              <a:rPr lang="ru-RU" sz="1700" dirty="0" smtClean="0">
                <a:solidFill>
                  <a:schemeClr val="tx1"/>
                </a:solidFill>
              </a:rPr>
              <a:t>быть </a:t>
            </a:r>
            <a:r>
              <a:rPr lang="ru-RU" sz="1700" dirty="0">
                <a:solidFill>
                  <a:schemeClr val="tx1"/>
                </a:solidFill>
              </a:rPr>
              <a:t>для нас проблемой? Почему или почему нет?</a:t>
            </a: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Какое влияние </a:t>
            </a:r>
            <a:r>
              <a:rPr lang="ru-RU" sz="1700" dirty="0" smtClean="0">
                <a:solidFill>
                  <a:schemeClr val="tx1"/>
                </a:solidFill>
              </a:rPr>
              <a:t>эта изменчивость могла оказать на нас, </a:t>
            </a:r>
            <a:r>
              <a:rPr lang="ru-RU" sz="1700" dirty="0">
                <a:solidFill>
                  <a:schemeClr val="tx1"/>
                </a:solidFill>
              </a:rPr>
              <a:t>если бы мы часто зависели от </a:t>
            </a:r>
            <a:r>
              <a:rPr lang="ru-RU" sz="1700" dirty="0" smtClean="0">
                <a:solidFill>
                  <a:schemeClr val="tx1"/>
                </a:solidFill>
              </a:rPr>
              <a:t>Петра?</a:t>
            </a:r>
            <a:endParaRPr lang="ru-RU" sz="17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700" dirty="0">
                <a:solidFill>
                  <a:schemeClr val="tx1"/>
                </a:solidFill>
              </a:rPr>
              <a:t>Это происходит в реальной жизни?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0" name="Rounded Rectangle 3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337512"/>
            <a:ext cx="2422635" cy="33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Блокер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26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278168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Пополнения очереди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22586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Правила Николая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367004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Карточки с фикс. датой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9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11421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Ускоренные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30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455839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Нематериальн</a:t>
            </a:r>
            <a:r>
              <a:rPr lang="ru-RU" sz="1600" dirty="0" smtClean="0">
                <a:solidFill>
                  <a:schemeClr val="tx1"/>
                </a:solidFill>
              </a:rPr>
              <a:t>. карточки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31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00256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Дефект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3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44674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Договор. об </a:t>
            </a:r>
            <a:r>
              <a:rPr lang="ru-RU" sz="1600" dirty="0" err="1" smtClean="0">
                <a:solidFill>
                  <a:schemeClr val="tx1"/>
                </a:solidFill>
              </a:rPr>
              <a:t>ур</a:t>
            </a:r>
            <a:r>
              <a:rPr lang="ru-RU" sz="1600" dirty="0" smtClean="0">
                <a:solidFill>
                  <a:schemeClr val="tx1"/>
                </a:solidFill>
              </a:rPr>
              <a:t>-не </a:t>
            </a:r>
            <a:r>
              <a:rPr lang="ru-RU" sz="1600" dirty="0" err="1" smtClean="0">
                <a:solidFill>
                  <a:schemeClr val="tx1"/>
                </a:solidFill>
              </a:rPr>
              <a:t>серв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3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89092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Графики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3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6335101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Бонус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16632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Победители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22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004984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Время производства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23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449160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24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1893336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Работа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7">
            <a:hlinkClick r:id="" action="ppaction://noaction"/>
            <a:hlinkHover r:id="" action="ppaction://noaction"/>
          </p:cNvPr>
          <p:cNvSpPr/>
          <p:nvPr/>
        </p:nvSpPr>
        <p:spPr>
          <a:xfrm>
            <a:off x="179512" y="560808"/>
            <a:ext cx="2422635" cy="338554"/>
          </a:xfrm>
          <a:prstGeom prst="roundRect">
            <a:avLst/>
          </a:prstGeom>
          <a:solidFill>
            <a:srgbClr val="BD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WIP </a:t>
            </a:r>
            <a:r>
              <a:rPr lang="ru-RU" sz="1600" dirty="0" smtClean="0">
                <a:solidFill>
                  <a:schemeClr val="tx1"/>
                </a:solidFill>
              </a:rPr>
              <a:t>лимиты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14289</TotalTime>
  <Words>5916</Words>
  <Application>Microsoft Office PowerPoint</Application>
  <PresentationFormat>Экран (4:3)</PresentationFormat>
  <Paragraphs>763</Paragraphs>
  <Slides>108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3" baseType="lpstr">
      <vt:lpstr>Arial</vt:lpstr>
      <vt:lpstr>Calibri</vt:lpstr>
      <vt:lpstr>Calibri Light</vt:lpstr>
      <vt:lpstr>Comic Sans MS</vt:lpstr>
      <vt:lpstr>Office Theme</vt:lpstr>
      <vt:lpstr>Презентация PowerPoint</vt:lpstr>
      <vt:lpstr>Подготовка к игре: Расширенный режим </vt:lpstr>
      <vt:lpstr>Подготовка табло</vt:lpstr>
      <vt:lpstr>Подготовка игровой доски</vt:lpstr>
      <vt:lpstr>Раскладка оставшихся элементов</vt:lpstr>
      <vt:lpstr>Инструкции: Расширенный режим </vt:lpstr>
      <vt:lpstr>Режимы игры</vt:lpstr>
      <vt:lpstr>Предыстория и цель</vt:lpstr>
      <vt:lpstr>Предыстория и цель</vt:lpstr>
      <vt:lpstr>Роли</vt:lpstr>
      <vt:lpstr>Роли: Руководитель проекта (ПМ)</vt:lpstr>
      <vt:lpstr>Роли: отслеживание кумулятивной диаграммы потока</vt:lpstr>
      <vt:lpstr>Роли: отслеживание контрольной диаграммы и графика распределения времени выполнения</vt:lpstr>
      <vt:lpstr>Роли: финансовый аналитик</vt:lpstr>
      <vt:lpstr>Остальные игроки</vt:lpstr>
      <vt:lpstr>Командная договоренность</vt:lpstr>
      <vt:lpstr>Подготовка доски</vt:lpstr>
      <vt:lpstr>Придумайте название компании</vt:lpstr>
      <vt:lpstr>Название компании, местоположение и дата</vt:lpstr>
      <vt:lpstr>Ведущий: обновите табло с названиями команд</vt:lpstr>
      <vt:lpstr>На доске: протягивайте карточки вправо</vt:lpstr>
      <vt:lpstr>На доске: ограничения WIP</vt:lpstr>
      <vt:lpstr>На доске: Ускоренная полоса</vt:lpstr>
      <vt:lpstr>Инструкции по отслеживанию CFD</vt:lpstr>
      <vt:lpstr>Презентация PowerPoint</vt:lpstr>
      <vt:lpstr>Презентация PowerPoint</vt:lpstr>
      <vt:lpstr>Классы обслуживания</vt:lpstr>
      <vt:lpstr>Презентация PowerPoint</vt:lpstr>
      <vt:lpstr>Карточки с фиксированной датой поставки</vt:lpstr>
      <vt:lpstr>Презентация PowerPoint</vt:lpstr>
      <vt:lpstr>Презентация PowerPoint</vt:lpstr>
      <vt:lpstr>Команда разработки</vt:lpstr>
      <vt:lpstr>Your Team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Игровой процесс: вытягивание карточек</vt:lpstr>
      <vt:lpstr>День 9</vt:lpstr>
      <vt:lpstr>Руководство по ежедневным шагам</vt:lpstr>
      <vt:lpstr>1. Стэндап</vt:lpstr>
      <vt:lpstr>Шаг 1: Стэндап</vt:lpstr>
      <vt:lpstr>Шаг 2: Доска</vt:lpstr>
      <vt:lpstr>Шаг 2: Доска</vt:lpstr>
      <vt:lpstr>Шаг 2: Доска</vt:lpstr>
      <vt:lpstr>Шаг 2: Доска</vt:lpstr>
      <vt:lpstr>Шаг 2: Доска</vt:lpstr>
      <vt:lpstr>Шаг 2: Доска</vt:lpstr>
      <vt:lpstr>Шаг 2: Доска</vt:lpstr>
      <vt:lpstr>Шаг 2: Доска</vt:lpstr>
      <vt:lpstr>Шаг 2: Доска</vt:lpstr>
      <vt:lpstr>Шаг 3: Проверка</vt:lpstr>
      <vt:lpstr>Шаг 3: Проверка</vt:lpstr>
      <vt:lpstr>Презентация PowerPoint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4: Окончание платежного цикла</vt:lpstr>
      <vt:lpstr>Шаг 5: Построение графиков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5: Конец дня</vt:lpstr>
      <vt:lpstr>Презентация PowerPoint</vt:lpstr>
      <vt:lpstr>Презентация PowerPoint</vt:lpstr>
      <vt:lpstr>Дополнительно: Бонус</vt:lpstr>
      <vt:lpstr>Конец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</dc:creator>
  <cp:lastModifiedBy>Windows User</cp:lastModifiedBy>
  <cp:revision>669</cp:revision>
  <dcterms:created xsi:type="dcterms:W3CDTF">2013-02-17T04:31:12Z</dcterms:created>
  <dcterms:modified xsi:type="dcterms:W3CDTF">2017-09-07T11:48:06Z</dcterms:modified>
</cp:coreProperties>
</file>